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6.xml" ContentType="application/vnd.openxmlformats-officedocument.presentationml.notesSlide+xml"/>
  <Override PartName="/ppt/charts/chart10.xml" ContentType="application/vnd.openxmlformats-officedocument.drawingml.chart+xml"/>
  <Override PartName="/ppt/drawings/drawing1.xml" ContentType="application/vnd.openxmlformats-officedocument.drawingml.chartshapes+xml"/>
  <Override PartName="/ppt/charts/chart11.xml" ContentType="application/vnd.openxmlformats-officedocument.drawingml.chart+xml"/>
  <Override PartName="/ppt/drawings/drawing2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0.xml" ContentType="application/vnd.openxmlformats-officedocument.presentationml.notesSlid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1.xml" ContentType="application/vnd.openxmlformats-officedocument.presentationml.notesSlid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2.xml" ContentType="application/vnd.openxmlformats-officedocument.presentationml.notesSlid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3.xml" ContentType="application/vnd.openxmlformats-officedocument.presentationml.notesSlide+xml"/>
  <Override PartName="/ppt/charts/chart19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0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4.xml" ContentType="application/vnd.openxmlformats-officedocument.presentationml.notesSlide+xml"/>
  <Override PartName="/ppt/charts/chart21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2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25.xml" ContentType="application/vnd.openxmlformats-officedocument.presentationml.notesSlide+xml"/>
  <Override PartName="/ppt/charts/chart23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4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3.xml" ContentType="application/vnd.openxmlformats-officedocument.drawingml.chartshape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25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60" r:id="rId2"/>
    <p:sldId id="261" r:id="rId3"/>
    <p:sldId id="262" r:id="rId4"/>
    <p:sldId id="263" r:id="rId5"/>
    <p:sldId id="264" r:id="rId6"/>
    <p:sldId id="265" r:id="rId7"/>
    <p:sldId id="267" r:id="rId8"/>
    <p:sldId id="268" r:id="rId9"/>
    <p:sldId id="269" r:id="rId10"/>
    <p:sldId id="271" r:id="rId11"/>
    <p:sldId id="266" r:id="rId12"/>
    <p:sldId id="273" r:id="rId13"/>
    <p:sldId id="275" r:id="rId14"/>
    <p:sldId id="276" r:id="rId15"/>
    <p:sldId id="277" r:id="rId16"/>
    <p:sldId id="278" r:id="rId17"/>
    <p:sldId id="279" r:id="rId18"/>
    <p:sldId id="281" r:id="rId19"/>
    <p:sldId id="283" r:id="rId20"/>
    <p:sldId id="284" r:id="rId21"/>
    <p:sldId id="285" r:id="rId22"/>
    <p:sldId id="286" r:id="rId23"/>
    <p:sldId id="287" r:id="rId24"/>
    <p:sldId id="288" r:id="rId25"/>
    <p:sldId id="290" r:id="rId26"/>
    <p:sldId id="291" r:id="rId27"/>
    <p:sldId id="292" r:id="rId28"/>
    <p:sldId id="293" r:id="rId29"/>
    <p:sldId id="295" r:id="rId30"/>
    <p:sldId id="296" r:id="rId31"/>
    <p:sldId id="297" r:id="rId32"/>
    <p:sldId id="298" r:id="rId33"/>
    <p:sldId id="300" r:id="rId34"/>
    <p:sldId id="301" r:id="rId35"/>
    <p:sldId id="302" r:id="rId36"/>
    <p:sldId id="303" r:id="rId37"/>
    <p:sldId id="306" r:id="rId38"/>
    <p:sldId id="310" r:id="rId39"/>
    <p:sldId id="311" r:id="rId40"/>
    <p:sldId id="313" r:id="rId41"/>
    <p:sldId id="328" r:id="rId42"/>
    <p:sldId id="314" r:id="rId43"/>
    <p:sldId id="323" r:id="rId44"/>
    <p:sldId id="324" r:id="rId45"/>
    <p:sldId id="325" r:id="rId46"/>
    <p:sldId id="326" r:id="rId47"/>
    <p:sldId id="329" r:id="rId48"/>
    <p:sldId id="327" r:id="rId49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Caceres" initials="CC" lastIdx="1" clrIdx="0">
    <p:extLst>
      <p:ext uri="{19B8F6BF-5375-455C-9EA6-DF929625EA0E}">
        <p15:presenceInfo xmlns:p15="http://schemas.microsoft.com/office/powerpoint/2012/main" userId="Carlos Cacer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03B"/>
    <a:srgbClr val="ED1C24"/>
    <a:srgbClr val="383333"/>
    <a:srgbClr val="5DA9DD"/>
    <a:srgbClr val="4267B2"/>
    <a:srgbClr val="FEF3D4"/>
    <a:srgbClr val="F8E08E"/>
    <a:srgbClr val="C26E68"/>
    <a:srgbClr val="0099D2"/>
    <a:srgbClr val="EF4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84470" autoAdjust="0"/>
  </p:normalViewPr>
  <p:slideViewPr>
    <p:cSldViewPr snapToGrid="0" snapToObjects="1">
      <p:cViewPr>
        <p:scale>
          <a:sx n="66" d="100"/>
          <a:sy n="66" d="100"/>
        </p:scale>
        <p:origin x="696" y="228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90" d="100"/>
          <a:sy n="90" d="100"/>
        </p:scale>
        <p:origin x="1902" y="6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F:\CASCADA\CASCADA\CASCADAS%20v1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../embeddings/oleObject6.bin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DWARD\Desktop\Plenary_Mexico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enciso\Downloads\Material%20for%20the%20workshop_oer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ANCA\Desktop\Material%20for%20the%20workshop%20cuadro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DWARD\Desktop\Plenary_Mexico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DWARD\Desktop\Plenary_Mexico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DWARD\Desktop\Plenary_Mexico.xlsx" TargetMode="Externa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chartUserShapes" Target="../drawings/drawing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ANCA\Desktop\Material%20for%20the%20workshop%20cuadros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DWARD\Desktop\Plenary_Mexic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trossero\Documents\HIV\2017\Data%20analysis\LAC%20Select%20Charts_UNAIDS2017estimates_Nov2017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DWARD\Desktop\Plenary_Mexico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ANCA\Desktop\Material%20for%20the%20workshop%20cuadro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HIV!$D$3</c:f>
              <c:strCache>
                <c:ptCount val="1"/>
                <c:pt idx="0">
                  <c:v>&lt; 25years old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HIV!$Y$5:$Y$23</c:f>
              <c:strCache>
                <c:ptCount val="19"/>
                <c:pt idx="0">
                  <c:v>AR</c:v>
                </c:pt>
                <c:pt idx="1">
                  <c:v>BO</c:v>
                </c:pt>
                <c:pt idx="2">
                  <c:v>BR</c:v>
                </c:pt>
                <c:pt idx="3">
                  <c:v>CL</c:v>
                </c:pt>
                <c:pt idx="4">
                  <c:v>CO</c:v>
                </c:pt>
                <c:pt idx="5">
                  <c:v>CR</c:v>
                </c:pt>
                <c:pt idx="6">
                  <c:v>EC</c:v>
                </c:pt>
                <c:pt idx="7">
                  <c:v>SV</c:v>
                </c:pt>
                <c:pt idx="8">
                  <c:v>GT</c:v>
                </c:pt>
                <c:pt idx="9">
                  <c:v>HN</c:v>
                </c:pt>
                <c:pt idx="10">
                  <c:v>MX</c:v>
                </c:pt>
                <c:pt idx="11">
                  <c:v>NI</c:v>
                </c:pt>
                <c:pt idx="12">
                  <c:v>PA</c:v>
                </c:pt>
                <c:pt idx="13">
                  <c:v>PE</c:v>
                </c:pt>
                <c:pt idx="14">
                  <c:v>PY</c:v>
                </c:pt>
                <c:pt idx="15">
                  <c:v>SR</c:v>
                </c:pt>
                <c:pt idx="16">
                  <c:v>UY</c:v>
                </c:pt>
                <c:pt idx="17">
                  <c:v>VE</c:v>
                </c:pt>
                <c:pt idx="18">
                  <c:v>Total</c:v>
                </c:pt>
              </c:strCache>
            </c:strRef>
          </c:cat>
          <c:val>
            <c:numRef>
              <c:f>HIV!$AD$5:$AD$23</c:f>
              <c:numCache>
                <c:formatCode>0.0%</c:formatCode>
                <c:ptCount val="19"/>
                <c:pt idx="0">
                  <c:v>6.6929133858267723E-2</c:v>
                </c:pt>
                <c:pt idx="1">
                  <c:v>8.2010582010582006E-2</c:v>
                </c:pt>
                <c:pt idx="2">
                  <c:v>6.4237288135593221E-2</c:v>
                </c:pt>
                <c:pt idx="3">
                  <c:v>7.7410274454609435E-2</c:v>
                </c:pt>
                <c:pt idx="4">
                  <c:v>6.9092020788749611E-2</c:v>
                </c:pt>
                <c:pt idx="5">
                  <c:v>1.282051282051282E-2</c:v>
                </c:pt>
                <c:pt idx="6">
                  <c:v>6.7226890756302518E-2</c:v>
                </c:pt>
                <c:pt idx="7">
                  <c:v>2.5380710659898477E-2</c:v>
                </c:pt>
                <c:pt idx="8">
                  <c:v>4.6082949308755762E-2</c:v>
                </c:pt>
                <c:pt idx="9">
                  <c:v>5.1779935275080909E-2</c:v>
                </c:pt>
                <c:pt idx="10">
                  <c:v>6.0479041916167667E-2</c:v>
                </c:pt>
                <c:pt idx="11">
                  <c:v>1.4925373134328358E-2</c:v>
                </c:pt>
                <c:pt idx="12">
                  <c:v>7.1428571428571425E-2</c:v>
                </c:pt>
                <c:pt idx="13">
                  <c:v>8.0882352941176475E-2</c:v>
                </c:pt>
                <c:pt idx="14">
                  <c:v>0.11038961038961038</c:v>
                </c:pt>
                <c:pt idx="15">
                  <c:v>2.9411764705882353E-2</c:v>
                </c:pt>
                <c:pt idx="16">
                  <c:v>4.3859649122807015E-2</c:v>
                </c:pt>
                <c:pt idx="17">
                  <c:v>7.6163610719322997E-2</c:v>
                </c:pt>
                <c:pt idx="18">
                  <c:v>6.5296637200400978E-2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FC5-4A70-B578-70D21CA656D6}"/>
            </c:ext>
          </c:extLst>
        </c:ser>
        <c:ser>
          <c:idx val="1"/>
          <c:order val="1"/>
          <c:tx>
            <c:strRef>
              <c:f>HIV!$H$3</c:f>
              <c:strCache>
                <c:ptCount val="1"/>
                <c:pt idx="0">
                  <c:v>≥25 years old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8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HIV!$Y$5:$Y$23</c:f>
              <c:strCache>
                <c:ptCount val="19"/>
                <c:pt idx="0">
                  <c:v>AR</c:v>
                </c:pt>
                <c:pt idx="1">
                  <c:v>BO</c:v>
                </c:pt>
                <c:pt idx="2">
                  <c:v>BR</c:v>
                </c:pt>
                <c:pt idx="3">
                  <c:v>CL</c:v>
                </c:pt>
                <c:pt idx="4">
                  <c:v>CO</c:v>
                </c:pt>
                <c:pt idx="5">
                  <c:v>CR</c:v>
                </c:pt>
                <c:pt idx="6">
                  <c:v>EC</c:v>
                </c:pt>
                <c:pt idx="7">
                  <c:v>SV</c:v>
                </c:pt>
                <c:pt idx="8">
                  <c:v>GT</c:v>
                </c:pt>
                <c:pt idx="9">
                  <c:v>HN</c:v>
                </c:pt>
                <c:pt idx="10">
                  <c:v>MX</c:v>
                </c:pt>
                <c:pt idx="11">
                  <c:v>NI</c:v>
                </c:pt>
                <c:pt idx="12">
                  <c:v>PA</c:v>
                </c:pt>
                <c:pt idx="13">
                  <c:v>PE</c:v>
                </c:pt>
                <c:pt idx="14">
                  <c:v>PY</c:v>
                </c:pt>
                <c:pt idx="15">
                  <c:v>SR</c:v>
                </c:pt>
                <c:pt idx="16">
                  <c:v>UY</c:v>
                </c:pt>
                <c:pt idx="17">
                  <c:v>VE</c:v>
                </c:pt>
                <c:pt idx="18">
                  <c:v>Total</c:v>
                </c:pt>
              </c:strCache>
            </c:strRef>
          </c:cat>
          <c:val>
            <c:numRef>
              <c:f>HIV!$AH$5:$AH$23</c:f>
              <c:numCache>
                <c:formatCode>0.0%</c:formatCode>
                <c:ptCount val="19"/>
                <c:pt idx="0">
                  <c:v>0.22495561755008878</c:v>
                </c:pt>
                <c:pt idx="1">
                  <c:v>0.15616438356164383</c:v>
                </c:pt>
                <c:pt idx="2">
                  <c:v>0.21090789256879222</c:v>
                </c:pt>
                <c:pt idx="3">
                  <c:v>0.23721063160903116</c:v>
                </c:pt>
                <c:pt idx="4">
                  <c:v>0.21390484003281379</c:v>
                </c:pt>
                <c:pt idx="5">
                  <c:v>0.1681159420289855</c:v>
                </c:pt>
                <c:pt idx="6">
                  <c:v>0.19041916167664671</c:v>
                </c:pt>
                <c:pt idx="7">
                  <c:v>0.16531165311653118</c:v>
                </c:pt>
                <c:pt idx="8">
                  <c:v>0.15134370579915135</c:v>
                </c:pt>
                <c:pt idx="9">
                  <c:v>0.12012012012012012</c:v>
                </c:pt>
                <c:pt idx="10">
                  <c:v>0.20298537774167344</c:v>
                </c:pt>
                <c:pt idx="11">
                  <c:v>6.5384615384615388E-2</c:v>
                </c:pt>
                <c:pt idx="12">
                  <c:v>0.18736842105263157</c:v>
                </c:pt>
                <c:pt idx="13">
                  <c:v>0.29113924050632911</c:v>
                </c:pt>
                <c:pt idx="14">
                  <c:v>0.25686591276252019</c:v>
                </c:pt>
                <c:pt idx="15">
                  <c:v>8.9041095890410954E-2</c:v>
                </c:pt>
                <c:pt idx="16">
                  <c:v>0.15642458100558659</c:v>
                </c:pt>
                <c:pt idx="17">
                  <c:v>0.21077283372365341</c:v>
                </c:pt>
                <c:pt idx="18">
                  <c:v>0.20887827259182176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FC5-4A70-B578-70D21CA656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54826080"/>
        <c:axId val="-1954823360"/>
      </c:lineChart>
      <c:catAx>
        <c:axId val="-1954826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954823360"/>
        <c:crosses val="autoZero"/>
        <c:auto val="1"/>
        <c:lblAlgn val="ctr"/>
        <c:lblOffset val="100"/>
        <c:noMultiLvlLbl val="0"/>
      </c:catAx>
      <c:valAx>
        <c:axId val="-1954823360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9548260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91038969991983"/>
          <c:y val="0.1669201754385965"/>
          <c:w val="0.87553044000183677"/>
          <c:h val="0.6257990689993537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Pt>
            <c:idx val="4"/>
            <c:invertIfNegative val="0"/>
            <c:bubble3D val="0"/>
            <c:spPr>
              <a:solidFill>
                <a:srgbClr val="C0000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E66-41E8-A65B-B8B1CAA36552}"/>
              </c:ext>
            </c:extLst>
          </c:dPt>
          <c:dLbls>
            <c:dLbl>
              <c:idx val="1"/>
              <c:layout>
                <c:manualLayout>
                  <c:x val="4.6926924358487773E-3"/>
                  <c:y val="1.42127180910896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A4F-4B0E-95CC-65ABF528670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8815809788483037E-3"/>
                  <c:y val="-5.424582686875528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A4F-4B0E-95CC-65ABF528670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8700015439247999E-3"/>
                  <c:y val="3.558158065877126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A4F-4B0E-95CC-65ABF528670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2"/>
                    </a:solidFill>
                    <a:latin typeface="+mj-lt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'POBLACION '!$H$3:$L$3</c:f>
              <c:strCache>
                <c:ptCount val="5"/>
                <c:pt idx="0">
                  <c:v>1° Pilar
PV</c:v>
                </c:pt>
                <c:pt idx="1">
                  <c:v>2° Pilar
Diagnosticados</c:v>
                </c:pt>
                <c:pt idx="2">
                  <c:v>3° Pilar
Tratamiento</c:v>
                </c:pt>
                <c:pt idx="3">
                  <c:v>4° Pilar*
CV &lt; 1000 c/ml</c:v>
                </c:pt>
                <c:pt idx="4">
                  <c:v>CV &lt; 50 c/ml**</c:v>
                </c:pt>
              </c:strCache>
            </c:strRef>
          </c:cat>
          <c:val>
            <c:numRef>
              <c:f>'POBLACION '!$H$5:$L$5</c:f>
              <c:numCache>
                <c:formatCode>0%</c:formatCode>
                <c:ptCount val="5"/>
                <c:pt idx="0">
                  <c:v>1</c:v>
                </c:pt>
                <c:pt idx="1">
                  <c:v>0.72653429602888087</c:v>
                </c:pt>
                <c:pt idx="2">
                  <c:v>0.67599277978339345</c:v>
                </c:pt>
                <c:pt idx="3">
                  <c:v>0.39158664259927795</c:v>
                </c:pt>
                <c:pt idx="4">
                  <c:v>0.29256245487364618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A4F-4B0E-95CC-65ABF528670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axId val="-1846096864"/>
        <c:axId val="-1846094144"/>
      </c:barChart>
      <c:catAx>
        <c:axId val="-1846096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accent2"/>
                </a:solidFill>
                <a:latin typeface="+mj-lt"/>
              </a:defRPr>
            </a:pPr>
            <a:endParaRPr lang="es-PE"/>
          </a:p>
        </c:txPr>
        <c:crossAx val="-1846094144"/>
        <c:crosses val="autoZero"/>
        <c:auto val="1"/>
        <c:lblAlgn val="ctr"/>
        <c:lblOffset val="100"/>
        <c:noMultiLvlLbl val="0"/>
      </c:catAx>
      <c:valAx>
        <c:axId val="-1846094144"/>
        <c:scaling>
          <c:orientation val="minMax"/>
          <c:max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>
                    <a:latin typeface="+mj-lt"/>
                  </a:defRPr>
                </a:pPr>
                <a:r>
                  <a:rPr lang="en-US" sz="1200" dirty="0">
                    <a:latin typeface="+mj-lt"/>
                  </a:rPr>
                  <a:t>Percentages of Adolescents with HIV / AIDS</a:t>
                </a:r>
                <a:endParaRPr lang="es-PE" sz="1200" dirty="0"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4.1194958710163137E-3"/>
              <c:y val="0.11691419341813045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accent2"/>
                </a:solidFill>
                <a:latin typeface="+mj-lt"/>
              </a:defRPr>
            </a:pPr>
            <a:endParaRPr lang="es-PE"/>
          </a:p>
        </c:txPr>
        <c:crossAx val="-18460968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71159174104636"/>
          <c:y val="0.19995276864990338"/>
          <c:w val="0.7615564968412436"/>
          <c:h val="0.6621141531201755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'POBLACION '!$B$10</c:f>
              <c:strCache>
                <c:ptCount val="1"/>
                <c:pt idx="0">
                  <c:v>Cobertura Lograda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8C9A11C-DB20-44CC-8397-1048577470CB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(805)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F21-4B44-A2E2-53A1DC54D240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1.7941025693114208E-3"/>
                  <c:y val="-2.4726391451360796E-2"/>
                </c:manualLayout>
              </c:layout>
              <c:tx>
                <c:rich>
                  <a:bodyPr/>
                  <a:lstStyle/>
                  <a:p>
                    <a:fld id="{DEDB8AC7-F6AF-4B41-BAA2-DC46EDF5425F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(749)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F21-4B44-A2E2-53A1DC54D240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8.2963153027451868E-4"/>
                  <c:y val="-4.9641600650982456E-2"/>
                </c:manualLayout>
              </c:layout>
              <c:tx>
                <c:rich>
                  <a:bodyPr/>
                  <a:lstStyle/>
                  <a:p>
                    <a:fld id="{A472E3A8-11E2-4AB1-BC55-741F999C31EA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(434)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F21-4B44-A2E2-53A1DC54D240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3.9092172301991666E-3"/>
                  <c:y val="-1.1742138475406253E-2"/>
                </c:manualLayout>
              </c:layout>
              <c:tx>
                <c:rich>
                  <a:bodyPr/>
                  <a:lstStyle/>
                  <a:p>
                    <a:fld id="{B66980C8-5169-4B58-9352-63B64360E6F5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(324)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F21-4B44-A2E2-53A1DC54D240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+mj-lt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'POBLACION '!$C$14:$E$14</c:f>
              <c:strCache>
                <c:ptCount val="3"/>
                <c:pt idx="0">
                  <c:v>90% Diagnosticados
(N=1108)</c:v>
                </c:pt>
                <c:pt idx="1">
                  <c:v>90% Tratamiento
(N=997)</c:v>
                </c:pt>
                <c:pt idx="2">
                  <c:v>90% Supresión*
(N=897)</c:v>
                </c:pt>
              </c:strCache>
            </c:strRef>
          </c:cat>
          <c:val>
            <c:numRef>
              <c:f>'POBLACION '!$C$15:$E$15</c:f>
              <c:numCache>
                <c:formatCode>0%</c:formatCode>
                <c:ptCount val="3"/>
                <c:pt idx="0">
                  <c:v>0.72653429602888087</c:v>
                </c:pt>
                <c:pt idx="1">
                  <c:v>0.75125376128385157</c:v>
                </c:pt>
                <c:pt idx="2">
                  <c:v>0.48369899665551835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6AF-4FAE-B970-C11C1181F57C}"/>
            </c:ext>
          </c:extLst>
        </c:ser>
        <c:ser>
          <c:idx val="1"/>
          <c:order val="1"/>
          <c:tx>
            <c:strRef>
              <c:f>'POBLACION '!$B$11</c:f>
              <c:strCache>
                <c:ptCount val="1"/>
                <c:pt idx="0">
                  <c:v>Brecha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DA9D278-CEE4-479E-90C9-89DDE60EC155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(193)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F21-4B44-A2E2-53A1DC54D240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9E2DEC2-7406-49D8-BE7F-A77A94AEC77D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(149)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F21-4B44-A2E2-53A1DC54D240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7CA3E9B-51A8-4B6B-B7E7-6A02BC27DAA2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(374)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EF21-4B44-A2E2-53A1DC54D240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78A89B2-28CC-40BE-B0CC-7EDFB58E150B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(484)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F21-4B44-A2E2-53A1DC54D240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  <a:latin typeface="+mj-lt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'POBLACION '!$C$14:$E$14</c:f>
              <c:strCache>
                <c:ptCount val="3"/>
                <c:pt idx="0">
                  <c:v>90% Diagnosticados
(N=1108)</c:v>
                </c:pt>
                <c:pt idx="1">
                  <c:v>90% Tratamiento
(N=997)</c:v>
                </c:pt>
                <c:pt idx="2">
                  <c:v>90% Supresión*
(N=897)</c:v>
                </c:pt>
              </c:strCache>
            </c:strRef>
          </c:cat>
          <c:val>
            <c:numRef>
              <c:f>'POBLACION '!$C$16:$E$16</c:f>
              <c:numCache>
                <c:formatCode>0%</c:formatCode>
                <c:ptCount val="3"/>
                <c:pt idx="0">
                  <c:v>0.17346570397111916</c:v>
                </c:pt>
                <c:pt idx="1">
                  <c:v>0.14874623871614845</c:v>
                </c:pt>
                <c:pt idx="2">
                  <c:v>0.41630100334448167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F21-4B44-A2E2-53A1DC54D240}"/>
            </c:ext>
          </c:extLst>
        </c:ser>
        <c:ser>
          <c:idx val="2"/>
          <c:order val="2"/>
          <c:spPr>
            <a:solidFill>
              <a:sysClr val="window" lastClr="FFFFFF"/>
            </a:solidFill>
            <a:ln w="3175">
              <a:solidFill>
                <a:sysClr val="windowText" lastClr="000000"/>
              </a:solidFill>
              <a:prstDash val="sysDot"/>
            </a:ln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elete val="1"/>
          </c:dLbls>
          <c:cat>
            <c:strRef>
              <c:f>'POBLACION '!$C$14:$E$14</c:f>
              <c:strCache>
                <c:ptCount val="3"/>
                <c:pt idx="0">
                  <c:v>90% Diagnosticados
(N=1108)</c:v>
                </c:pt>
                <c:pt idx="1">
                  <c:v>90% Tratamiento
(N=997)</c:v>
                </c:pt>
                <c:pt idx="2">
                  <c:v>90% Supresión*
(N=897)</c:v>
                </c:pt>
              </c:strCache>
            </c:strRef>
          </c:cat>
          <c:val>
            <c:numRef>
              <c:f>'POBLACION '!$C$12:$E$12</c:f>
              <c:numCache>
                <c:formatCode>0%</c:formatCode>
                <c:ptCount val="3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EF21-4B44-A2E2-53A1DC54D24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1846097408"/>
        <c:axId val="-1846084896"/>
      </c:barChart>
      <c:catAx>
        <c:axId val="-1846097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accent2"/>
                </a:solidFill>
                <a:latin typeface="+mj-lt"/>
              </a:defRPr>
            </a:pPr>
            <a:endParaRPr lang="es-PE"/>
          </a:p>
        </c:txPr>
        <c:crossAx val="-1846084896"/>
        <c:crosses val="autoZero"/>
        <c:auto val="1"/>
        <c:lblAlgn val="ctr"/>
        <c:lblOffset val="100"/>
        <c:noMultiLvlLbl val="0"/>
      </c:catAx>
      <c:valAx>
        <c:axId val="-1846084896"/>
        <c:scaling>
          <c:orientation val="minMax"/>
          <c:max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sz="900" b="1" i="0" baseline="0" dirty="0">
                    <a:effectLst/>
                  </a:rPr>
                  <a:t>Percentages of adolescents with HIV / AIDS in relation to the goals 90-90-90</a:t>
                </a:r>
                <a:endParaRPr lang="es-PE" sz="900" dirty="0"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0"/>
              <c:y val="0.15531731010654021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accent2"/>
                </a:solidFill>
              </a:defRPr>
            </a:pPr>
            <a:endParaRPr lang="es-PE"/>
          </a:p>
        </c:txPr>
        <c:crossAx val="-18460974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egendEntry>
        <c:idx val="1"/>
        <c:txPr>
          <a:bodyPr/>
          <a:lstStyle/>
          <a:p>
            <a:pPr>
              <a:defRPr sz="1400" b="1">
                <a:solidFill>
                  <a:schemeClr val="accent2"/>
                </a:solidFill>
                <a:latin typeface="+mj-lt"/>
              </a:defRPr>
            </a:pPr>
            <a:endParaRPr lang="es-PE"/>
          </a:p>
        </c:txPr>
      </c:legendEntry>
      <c:legendEntry>
        <c:idx val="2"/>
        <c:txPr>
          <a:bodyPr/>
          <a:lstStyle/>
          <a:p>
            <a:pPr>
              <a:defRPr sz="1400" b="1">
                <a:solidFill>
                  <a:schemeClr val="accent1"/>
                </a:solidFill>
              </a:defRPr>
            </a:pPr>
            <a:endParaRPr lang="es-PE"/>
          </a:p>
        </c:txPr>
      </c:legendEntry>
      <c:layout>
        <c:manualLayout>
          <c:xMode val="edge"/>
          <c:yMode val="edge"/>
          <c:x val="0.86903630732174031"/>
          <c:y val="0.43720840127213723"/>
          <c:w val="0.12105102525064523"/>
          <c:h val="0.24534848333831691"/>
        </c:manualLayout>
      </c:layout>
      <c:overlay val="0"/>
      <c:txPr>
        <a:bodyPr/>
        <a:lstStyle/>
        <a:p>
          <a:pPr>
            <a:defRPr sz="1400"/>
          </a:pPr>
          <a:endParaRPr lang="es-PE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453205506788699"/>
          <c:y val="8.9768083683831656E-2"/>
          <c:w val="0.62820377357464618"/>
          <c:h val="0.415091969761376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'Tratamiento e indetectabilidad'!$W$29:$W$30</c:f>
              <c:strCache>
                <c:ptCount val="2"/>
                <c:pt idx="0">
                  <c:v>HIV-diagnosed participant on treatment</c:v>
                </c:pt>
                <c:pt idx="1">
                  <c:v>&lt;25years old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'Tratamiento e indetectabilidad'!$V$31:$V$36</c:f>
              <c:strCache>
                <c:ptCount val="6"/>
                <c:pt idx="0">
                  <c:v>Brazil</c:v>
                </c:pt>
                <c:pt idx="1">
                  <c:v>Andean countries and Suriname</c:v>
                </c:pt>
                <c:pt idx="2">
                  <c:v>Mexico</c:v>
                </c:pt>
                <c:pt idx="3">
                  <c:v>Southern cone</c:v>
                </c:pt>
                <c:pt idx="4">
                  <c:v>Central America</c:v>
                </c:pt>
                <c:pt idx="5">
                  <c:v>Total</c:v>
                </c:pt>
              </c:strCache>
            </c:strRef>
          </c:cat>
          <c:val>
            <c:numRef>
              <c:f>'Tratamiento e indetectabilidad'!$W$31:$W$36</c:f>
              <c:numCache>
                <c:formatCode>0.0%</c:formatCode>
                <c:ptCount val="6"/>
                <c:pt idx="0">
                  <c:v>0.83879781420765032</c:v>
                </c:pt>
                <c:pt idx="1">
                  <c:v>0.76046511627906976</c:v>
                </c:pt>
                <c:pt idx="2">
                  <c:v>0.78260869565217395</c:v>
                </c:pt>
                <c:pt idx="3">
                  <c:v>0.7975206611570248</c:v>
                </c:pt>
                <c:pt idx="4">
                  <c:v>0.84057971014492749</c:v>
                </c:pt>
                <c:pt idx="5">
                  <c:v>0.79587482219061167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3B-4E7D-B132-14529DD13B43}"/>
            </c:ext>
          </c:extLst>
        </c:ser>
        <c:ser>
          <c:idx val="2"/>
          <c:order val="1"/>
          <c:tx>
            <c:strRef>
              <c:f>'Tratamiento e indetectabilidad'!$Y$29:$Y$30</c:f>
              <c:strCache>
                <c:ptCount val="2"/>
                <c:pt idx="0">
                  <c:v>Viral supression among those on treatment</c:v>
                </c:pt>
                <c:pt idx="1">
                  <c:v>&lt;25years old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'Tratamiento e indetectabilidad'!$V$31:$V$36</c:f>
              <c:strCache>
                <c:ptCount val="6"/>
                <c:pt idx="0">
                  <c:v>Brazil</c:v>
                </c:pt>
                <c:pt idx="1">
                  <c:v>Andean countries and Suriname</c:v>
                </c:pt>
                <c:pt idx="2">
                  <c:v>Mexico</c:v>
                </c:pt>
                <c:pt idx="3">
                  <c:v>Southern cone</c:v>
                </c:pt>
                <c:pt idx="4">
                  <c:v>Central America</c:v>
                </c:pt>
                <c:pt idx="5">
                  <c:v>Total</c:v>
                </c:pt>
              </c:strCache>
            </c:strRef>
          </c:cat>
          <c:val>
            <c:numRef>
              <c:f>'Tratamiento e indetectabilidad'!$Y$31:$Y$36</c:f>
              <c:numCache>
                <c:formatCode>0.0%</c:formatCode>
                <c:ptCount val="6"/>
                <c:pt idx="0">
                  <c:v>0.69607843137254899</c:v>
                </c:pt>
                <c:pt idx="1">
                  <c:v>0.62153846153846148</c:v>
                </c:pt>
                <c:pt idx="2">
                  <c:v>0.64529914529914534</c:v>
                </c:pt>
                <c:pt idx="3">
                  <c:v>0.60621761658031093</c:v>
                </c:pt>
                <c:pt idx="4">
                  <c:v>0.58620689655172409</c:v>
                </c:pt>
                <c:pt idx="5">
                  <c:v>0.64247311827956988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B3B-4E7D-B132-14529DD13B43}"/>
            </c:ext>
          </c:extLst>
        </c:ser>
        <c:ser>
          <c:idx val="1"/>
          <c:order val="2"/>
          <c:tx>
            <c:strRef>
              <c:f>'Tratamiento e indetectabilidad'!$X$29:$X$30</c:f>
              <c:strCache>
                <c:ptCount val="2"/>
                <c:pt idx="0">
                  <c:v>HIV-diagnosed participant on treatment</c:v>
                </c:pt>
                <c:pt idx="1">
                  <c:v>≥25years old</c:v>
                </c:pt>
              </c:strCache>
            </c:strRef>
          </c:tx>
          <c:spPr>
            <a:solidFill>
              <a:srgbClr val="F7A7A7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'Tratamiento e indetectabilidad'!$V$31:$V$36</c:f>
              <c:strCache>
                <c:ptCount val="6"/>
                <c:pt idx="0">
                  <c:v>Brazil</c:v>
                </c:pt>
                <c:pt idx="1">
                  <c:v>Andean countries and Suriname</c:v>
                </c:pt>
                <c:pt idx="2">
                  <c:v>Mexico</c:v>
                </c:pt>
                <c:pt idx="3">
                  <c:v>Southern cone</c:v>
                </c:pt>
                <c:pt idx="4">
                  <c:v>Central America</c:v>
                </c:pt>
                <c:pt idx="5">
                  <c:v>Total</c:v>
                </c:pt>
              </c:strCache>
            </c:strRef>
          </c:cat>
          <c:val>
            <c:numRef>
              <c:f>'Tratamiento e indetectabilidad'!$X$31:$X$36</c:f>
              <c:numCache>
                <c:formatCode>0.0%</c:formatCode>
                <c:ptCount val="6"/>
                <c:pt idx="0">
                  <c:v>0.94513416099319181</c:v>
                </c:pt>
                <c:pt idx="1">
                  <c:v>0.85520833333333335</c:v>
                </c:pt>
                <c:pt idx="2">
                  <c:v>0.90265035677879712</c:v>
                </c:pt>
                <c:pt idx="3">
                  <c:v>0.89973045822102427</c:v>
                </c:pt>
                <c:pt idx="4">
                  <c:v>0.90909090909090906</c:v>
                </c:pt>
                <c:pt idx="5">
                  <c:v>0.90406842348589922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B3B-4E7D-B132-14529DD13B43}"/>
            </c:ext>
          </c:extLst>
        </c:ser>
        <c:ser>
          <c:idx val="3"/>
          <c:order val="3"/>
          <c:tx>
            <c:strRef>
              <c:f>'Tratamiento e indetectabilidad'!$Z$29:$Z$30</c:f>
              <c:strCache>
                <c:ptCount val="2"/>
                <c:pt idx="0">
                  <c:v>Viral supression among those on treatment</c:v>
                </c:pt>
                <c:pt idx="1">
                  <c:v>≥25years old</c:v>
                </c:pt>
              </c:strCache>
            </c:strRef>
          </c:tx>
          <c:spPr>
            <a:solidFill>
              <a:srgbClr val="F15959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'Tratamiento e indetectabilidad'!$V$31:$V$36</c:f>
              <c:strCache>
                <c:ptCount val="6"/>
                <c:pt idx="0">
                  <c:v>Brazil</c:v>
                </c:pt>
                <c:pt idx="1">
                  <c:v>Andean countries and Suriname</c:v>
                </c:pt>
                <c:pt idx="2">
                  <c:v>Mexico</c:v>
                </c:pt>
                <c:pt idx="3">
                  <c:v>Southern cone</c:v>
                </c:pt>
                <c:pt idx="4">
                  <c:v>Central America</c:v>
                </c:pt>
                <c:pt idx="5">
                  <c:v>Total</c:v>
                </c:pt>
              </c:strCache>
            </c:strRef>
          </c:cat>
          <c:val>
            <c:numRef>
              <c:f>'Tratamiento e indetectabilidad'!$Z$31:$Z$36</c:f>
              <c:numCache>
                <c:formatCode>0.0%</c:formatCode>
                <c:ptCount val="6"/>
                <c:pt idx="0">
                  <c:v>0.88115449915110355</c:v>
                </c:pt>
                <c:pt idx="1">
                  <c:v>0.78191814294441053</c:v>
                </c:pt>
                <c:pt idx="2">
                  <c:v>0.8410633484162896</c:v>
                </c:pt>
                <c:pt idx="3">
                  <c:v>0.86142771445710853</c:v>
                </c:pt>
                <c:pt idx="4">
                  <c:v>0.79629629629629628</c:v>
                </c:pt>
                <c:pt idx="5">
                  <c:v>0.84294132718421722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B3B-4E7D-B132-14529DD13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4"/>
        <c:overlap val="-74"/>
        <c:axId val="-1846088160"/>
        <c:axId val="-1846090336"/>
      </c:barChart>
      <c:catAx>
        <c:axId val="-184608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846090336"/>
        <c:crosses val="autoZero"/>
        <c:auto val="1"/>
        <c:lblAlgn val="ctr"/>
        <c:lblOffset val="100"/>
        <c:noMultiLvlLbl val="0"/>
      </c:catAx>
      <c:valAx>
        <c:axId val="-1846090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8460881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cap="none" spc="120" normalizeH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es-MX" sz="1000">
                <a:solidFill>
                  <a:srgbClr val="FF0000"/>
                </a:solidFill>
              </a:rPr>
              <a:t>Self-reported condomless intercourse with occasional</a:t>
            </a:r>
            <a:r>
              <a:rPr lang="es-MX" sz="1000" baseline="0">
                <a:solidFill>
                  <a:srgbClr val="FF0000"/>
                </a:solidFill>
              </a:rPr>
              <a:t> sex partners of unknown HIV status</a:t>
            </a:r>
            <a:r>
              <a:rPr lang="es-MX" sz="1000">
                <a:solidFill>
                  <a:srgbClr val="FF0000"/>
                </a:solidFill>
              </a:rPr>
              <a:t> in the last 12</a:t>
            </a:r>
            <a:r>
              <a:rPr lang="es-MX" sz="1000" baseline="0">
                <a:solidFill>
                  <a:srgbClr val="FF0000"/>
                </a:solidFill>
              </a:rPr>
              <a:t> months by age group and country</a:t>
            </a:r>
            <a:endParaRPr lang="es-MX" sz="1000" dirty="0">
              <a:solidFill>
                <a:srgbClr val="FF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cap="none" spc="120" normalizeH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'Sex risky bh'!$L$3</c:f>
              <c:strCache>
                <c:ptCount val="1"/>
                <c:pt idx="0">
                  <c:v>&lt; 25years old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HIV!$B$5:$B$23</c:f>
              <c:strCache>
                <c:ptCount val="19"/>
                <c:pt idx="0">
                  <c:v>AR</c:v>
                </c:pt>
                <c:pt idx="1">
                  <c:v>BO</c:v>
                </c:pt>
                <c:pt idx="2">
                  <c:v>BR</c:v>
                </c:pt>
                <c:pt idx="3">
                  <c:v>CL</c:v>
                </c:pt>
                <c:pt idx="4">
                  <c:v>CO</c:v>
                </c:pt>
                <c:pt idx="5">
                  <c:v>CR</c:v>
                </c:pt>
                <c:pt idx="6">
                  <c:v>EC</c:v>
                </c:pt>
                <c:pt idx="7">
                  <c:v>SV</c:v>
                </c:pt>
                <c:pt idx="8">
                  <c:v>GT</c:v>
                </c:pt>
                <c:pt idx="9">
                  <c:v>HN</c:v>
                </c:pt>
                <c:pt idx="10">
                  <c:v>MX</c:v>
                </c:pt>
                <c:pt idx="11">
                  <c:v>NI</c:v>
                </c:pt>
                <c:pt idx="12">
                  <c:v>PA</c:v>
                </c:pt>
                <c:pt idx="13">
                  <c:v>PE</c:v>
                </c:pt>
                <c:pt idx="14">
                  <c:v>PY</c:v>
                </c:pt>
                <c:pt idx="15">
                  <c:v>SR</c:v>
                </c:pt>
                <c:pt idx="16">
                  <c:v>UY</c:v>
                </c:pt>
                <c:pt idx="17">
                  <c:v>VE</c:v>
                </c:pt>
                <c:pt idx="18">
                  <c:v>Total</c:v>
                </c:pt>
              </c:strCache>
            </c:strRef>
          </c:cat>
          <c:val>
            <c:numRef>
              <c:f>'Sex risky bh'!$O$5:$O$23</c:f>
              <c:numCache>
                <c:formatCode>0.0%</c:formatCode>
                <c:ptCount val="19"/>
                <c:pt idx="0">
                  <c:v>0.23755806237558064</c:v>
                </c:pt>
                <c:pt idx="1">
                  <c:v>0.21010638297872342</c:v>
                </c:pt>
                <c:pt idx="2">
                  <c:v>0.24901185770750989</c:v>
                </c:pt>
                <c:pt idx="3">
                  <c:v>0.25441696113074203</c:v>
                </c:pt>
                <c:pt idx="4">
                  <c:v>0.30303030303030304</c:v>
                </c:pt>
                <c:pt idx="5">
                  <c:v>0.22727272727272727</c:v>
                </c:pt>
                <c:pt idx="6">
                  <c:v>0.23011844331641285</c:v>
                </c:pt>
                <c:pt idx="7">
                  <c:v>0.28934010152284262</c:v>
                </c:pt>
                <c:pt idx="8">
                  <c:v>0.22119815668202766</c:v>
                </c:pt>
                <c:pt idx="9">
                  <c:v>0.18300653594771241</c:v>
                </c:pt>
                <c:pt idx="10">
                  <c:v>0.25756964069438837</c:v>
                </c:pt>
                <c:pt idx="11">
                  <c:v>0.23134328358208955</c:v>
                </c:pt>
                <c:pt idx="12">
                  <c:v>0.22344322344322345</c:v>
                </c:pt>
                <c:pt idx="13">
                  <c:v>0.21509433962264152</c:v>
                </c:pt>
                <c:pt idx="14">
                  <c:v>0.25759577278731838</c:v>
                </c:pt>
                <c:pt idx="15">
                  <c:v>0.13846153846153847</c:v>
                </c:pt>
                <c:pt idx="16">
                  <c:v>0.21585903083700442</c:v>
                </c:pt>
                <c:pt idx="17">
                  <c:v>0.22475106685633001</c:v>
                </c:pt>
                <c:pt idx="18">
                  <c:v>0.253836582330983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7D9-46D6-ACF2-1FEBBC857171}"/>
            </c:ext>
          </c:extLst>
        </c:ser>
        <c:ser>
          <c:idx val="1"/>
          <c:order val="1"/>
          <c:tx>
            <c:strRef>
              <c:f>'Sex risky bh'!$P$3</c:f>
              <c:strCache>
                <c:ptCount val="1"/>
                <c:pt idx="0">
                  <c:v>≥25 years old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HIV!$B$5:$B$23</c:f>
              <c:strCache>
                <c:ptCount val="19"/>
                <c:pt idx="0">
                  <c:v>AR</c:v>
                </c:pt>
                <c:pt idx="1">
                  <c:v>BO</c:v>
                </c:pt>
                <c:pt idx="2">
                  <c:v>BR</c:v>
                </c:pt>
                <c:pt idx="3">
                  <c:v>CL</c:v>
                </c:pt>
                <c:pt idx="4">
                  <c:v>CO</c:v>
                </c:pt>
                <c:pt idx="5">
                  <c:v>CR</c:v>
                </c:pt>
                <c:pt idx="6">
                  <c:v>EC</c:v>
                </c:pt>
                <c:pt idx="7">
                  <c:v>SV</c:v>
                </c:pt>
                <c:pt idx="8">
                  <c:v>GT</c:v>
                </c:pt>
                <c:pt idx="9">
                  <c:v>HN</c:v>
                </c:pt>
                <c:pt idx="10">
                  <c:v>MX</c:v>
                </c:pt>
                <c:pt idx="11">
                  <c:v>NI</c:v>
                </c:pt>
                <c:pt idx="12">
                  <c:v>PA</c:v>
                </c:pt>
                <c:pt idx="13">
                  <c:v>PE</c:v>
                </c:pt>
                <c:pt idx="14">
                  <c:v>PY</c:v>
                </c:pt>
                <c:pt idx="15">
                  <c:v>SR</c:v>
                </c:pt>
                <c:pt idx="16">
                  <c:v>UY</c:v>
                </c:pt>
                <c:pt idx="17">
                  <c:v>VE</c:v>
                </c:pt>
                <c:pt idx="18">
                  <c:v>Total</c:v>
                </c:pt>
              </c:strCache>
            </c:strRef>
          </c:cat>
          <c:val>
            <c:numRef>
              <c:f>'Sex risky bh'!$S$5:$S$23</c:f>
              <c:numCache>
                <c:formatCode>0.0%</c:formatCode>
                <c:ptCount val="19"/>
                <c:pt idx="0">
                  <c:v>0.28534571723426211</c:v>
                </c:pt>
                <c:pt idx="1">
                  <c:v>0.30555555555555558</c:v>
                </c:pt>
                <c:pt idx="2">
                  <c:v>0.29845897542690547</c:v>
                </c:pt>
                <c:pt idx="3">
                  <c:v>0.26729830605799598</c:v>
                </c:pt>
                <c:pt idx="4">
                  <c:v>0.30553827006845052</c:v>
                </c:pt>
                <c:pt idx="5">
                  <c:v>0.24927113702623907</c:v>
                </c:pt>
                <c:pt idx="6">
                  <c:v>0.22195416164053075</c:v>
                </c:pt>
                <c:pt idx="7">
                  <c:v>0.28065395095367845</c:v>
                </c:pt>
                <c:pt idx="8">
                  <c:v>0.27414772727272729</c:v>
                </c:pt>
                <c:pt idx="9">
                  <c:v>0.23404255319148937</c:v>
                </c:pt>
                <c:pt idx="10">
                  <c:v>0.28305763896023839</c:v>
                </c:pt>
                <c:pt idx="11">
                  <c:v>0.26640926640926643</c:v>
                </c:pt>
                <c:pt idx="12">
                  <c:v>0.22929936305732485</c:v>
                </c:pt>
                <c:pt idx="13">
                  <c:v>0.29449838187702265</c:v>
                </c:pt>
                <c:pt idx="14">
                  <c:v>0.27487765089722677</c:v>
                </c:pt>
                <c:pt idx="15">
                  <c:v>0.1875</c:v>
                </c:pt>
                <c:pt idx="16">
                  <c:v>0.23408239700374531</c:v>
                </c:pt>
                <c:pt idx="17">
                  <c:v>0.2022538552787663</c:v>
                </c:pt>
                <c:pt idx="18">
                  <c:v>0.28176557792549378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7D9-46D6-ACF2-1FEBBC8571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46089248"/>
        <c:axId val="-1846093056"/>
      </c:lineChart>
      <c:catAx>
        <c:axId val="-1846089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846093056"/>
        <c:crosses val="autoZero"/>
        <c:auto val="1"/>
        <c:lblAlgn val="ctr"/>
        <c:lblOffset val="100"/>
        <c:noMultiLvlLbl val="0"/>
      </c:catAx>
      <c:valAx>
        <c:axId val="-1846093056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8460892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es-MX" dirty="0" err="1">
                <a:solidFill>
                  <a:srgbClr val="FF0000"/>
                </a:solidFill>
              </a:rPr>
              <a:t>Self-reported</a:t>
            </a:r>
            <a:r>
              <a:rPr lang="es-MX" baseline="0" dirty="0">
                <a:solidFill>
                  <a:srgbClr val="FF0000"/>
                </a:solidFill>
              </a:rPr>
              <a:t> use of </a:t>
            </a:r>
            <a:r>
              <a:rPr lang="es-MX" baseline="0" dirty="0" err="1">
                <a:solidFill>
                  <a:srgbClr val="FF0000"/>
                </a:solidFill>
              </a:rPr>
              <a:t>drugs</a:t>
            </a:r>
            <a:r>
              <a:rPr lang="es-MX" baseline="0" dirty="0">
                <a:solidFill>
                  <a:srgbClr val="FF0000"/>
                </a:solidFill>
              </a:rPr>
              <a:t> to </a:t>
            </a:r>
            <a:r>
              <a:rPr lang="es-MX" baseline="0" dirty="0" err="1">
                <a:solidFill>
                  <a:srgbClr val="FF0000"/>
                </a:solidFill>
              </a:rPr>
              <a:t>make</a:t>
            </a:r>
            <a:r>
              <a:rPr lang="es-MX" baseline="0" dirty="0">
                <a:solidFill>
                  <a:srgbClr val="FF0000"/>
                </a:solidFill>
              </a:rPr>
              <a:t> sex more intense </a:t>
            </a:r>
            <a:r>
              <a:rPr lang="es-MX" baseline="0" dirty="0" err="1">
                <a:solidFill>
                  <a:srgbClr val="FF0000"/>
                </a:solidFill>
              </a:rPr>
              <a:t>or</a:t>
            </a:r>
            <a:r>
              <a:rPr lang="es-MX" baseline="0" dirty="0">
                <a:solidFill>
                  <a:srgbClr val="FF0000"/>
                </a:solidFill>
              </a:rPr>
              <a:t> to </a:t>
            </a:r>
            <a:r>
              <a:rPr lang="es-MX" baseline="0" dirty="0" err="1">
                <a:solidFill>
                  <a:srgbClr val="FF0000"/>
                </a:solidFill>
              </a:rPr>
              <a:t>last</a:t>
            </a:r>
            <a:r>
              <a:rPr lang="es-MX" baseline="0" dirty="0">
                <a:solidFill>
                  <a:srgbClr val="FF0000"/>
                </a:solidFill>
              </a:rPr>
              <a:t> </a:t>
            </a:r>
            <a:r>
              <a:rPr lang="es-MX" baseline="0" dirty="0" err="1">
                <a:solidFill>
                  <a:srgbClr val="FF0000"/>
                </a:solidFill>
              </a:rPr>
              <a:t>longer</a:t>
            </a:r>
            <a:r>
              <a:rPr lang="es-MX" baseline="0" dirty="0">
                <a:solidFill>
                  <a:srgbClr val="FF0000"/>
                </a:solidFill>
              </a:rPr>
              <a:t> </a:t>
            </a:r>
            <a:r>
              <a:rPr lang="es-MX" baseline="0" dirty="0" err="1">
                <a:solidFill>
                  <a:srgbClr val="FF0000"/>
                </a:solidFill>
              </a:rPr>
              <a:t>by</a:t>
            </a:r>
            <a:r>
              <a:rPr lang="es-MX" baseline="0" dirty="0">
                <a:solidFill>
                  <a:srgbClr val="FF0000"/>
                </a:solidFill>
              </a:rPr>
              <a:t> </a:t>
            </a:r>
            <a:r>
              <a:rPr lang="es-MX" baseline="0" dirty="0" err="1">
                <a:solidFill>
                  <a:srgbClr val="FF0000"/>
                </a:solidFill>
              </a:rPr>
              <a:t>age</a:t>
            </a:r>
            <a:r>
              <a:rPr lang="es-MX" baseline="0" dirty="0">
                <a:solidFill>
                  <a:srgbClr val="FF0000"/>
                </a:solidFill>
              </a:rPr>
              <a:t> </a:t>
            </a:r>
            <a:r>
              <a:rPr lang="es-MX" baseline="0" dirty="0" err="1">
                <a:solidFill>
                  <a:srgbClr val="FF0000"/>
                </a:solidFill>
              </a:rPr>
              <a:t>group</a:t>
            </a:r>
            <a:endParaRPr lang="es-MX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1642972950883548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'Sex risky bh'!$B$86</c:f>
              <c:strCache>
                <c:ptCount val="1"/>
                <c:pt idx="0">
                  <c:v>&lt; 25 years old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'Sex risky bh'!$A$88:$A$94</c:f>
              <c:strCache>
                <c:ptCount val="7"/>
                <c:pt idx="0">
                  <c:v>24 hours</c:v>
                </c:pt>
                <c:pt idx="1">
                  <c:v>7 days</c:v>
                </c:pt>
                <c:pt idx="2">
                  <c:v>4 weeks</c:v>
                </c:pt>
                <c:pt idx="3">
                  <c:v>6 months</c:v>
                </c:pt>
                <c:pt idx="4">
                  <c:v>12 months</c:v>
                </c:pt>
                <c:pt idx="5">
                  <c:v>5 years</c:v>
                </c:pt>
                <c:pt idx="6">
                  <c:v>Ever</c:v>
                </c:pt>
              </c:strCache>
            </c:strRef>
          </c:cat>
          <c:val>
            <c:numRef>
              <c:f>'Sex risky bh'!$D$88:$D$94</c:f>
              <c:numCache>
                <c:formatCode>0.0%</c:formatCode>
                <c:ptCount val="7"/>
                <c:pt idx="0">
                  <c:v>5.241379310344828E-3</c:v>
                </c:pt>
                <c:pt idx="1">
                  <c:v>2.3172413793103447E-2</c:v>
                </c:pt>
                <c:pt idx="2">
                  <c:v>4.5885057471264368E-2</c:v>
                </c:pt>
                <c:pt idx="3">
                  <c:v>8.4505747126436784E-2</c:v>
                </c:pt>
                <c:pt idx="4">
                  <c:v>0.1071264367816092</c:v>
                </c:pt>
                <c:pt idx="5">
                  <c:v>0.12445977011494253</c:v>
                </c:pt>
                <c:pt idx="6">
                  <c:v>0.12588505747126436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953-4A8C-9293-38B0CA607268}"/>
            </c:ext>
          </c:extLst>
        </c:ser>
        <c:ser>
          <c:idx val="1"/>
          <c:order val="1"/>
          <c:tx>
            <c:strRef>
              <c:f>'Sex risky bh'!$E$86</c:f>
              <c:strCache>
                <c:ptCount val="1"/>
                <c:pt idx="0">
                  <c:v>≥25 years old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'Sex risky bh'!$A$88:$A$94</c:f>
              <c:strCache>
                <c:ptCount val="7"/>
                <c:pt idx="0">
                  <c:v>24 hours</c:v>
                </c:pt>
                <c:pt idx="1">
                  <c:v>7 days</c:v>
                </c:pt>
                <c:pt idx="2">
                  <c:v>4 weeks</c:v>
                </c:pt>
                <c:pt idx="3">
                  <c:v>6 months</c:v>
                </c:pt>
                <c:pt idx="4">
                  <c:v>12 months</c:v>
                </c:pt>
                <c:pt idx="5">
                  <c:v>5 years</c:v>
                </c:pt>
                <c:pt idx="6">
                  <c:v>Ever</c:v>
                </c:pt>
              </c:strCache>
            </c:strRef>
          </c:cat>
          <c:val>
            <c:numRef>
              <c:f>'Sex risky bh'!$G$88:$G$94</c:f>
              <c:numCache>
                <c:formatCode>0.0%</c:formatCode>
                <c:ptCount val="7"/>
                <c:pt idx="0">
                  <c:v>1.332100784564697E-2</c:v>
                </c:pt>
                <c:pt idx="1">
                  <c:v>4.4561378558391998E-2</c:v>
                </c:pt>
                <c:pt idx="2">
                  <c:v>7.7413543814738445E-2</c:v>
                </c:pt>
                <c:pt idx="3">
                  <c:v>0.12067126502168812</c:v>
                </c:pt>
                <c:pt idx="4">
                  <c:v>0.15075019554860272</c:v>
                </c:pt>
                <c:pt idx="5">
                  <c:v>0.18146910332077082</c:v>
                </c:pt>
                <c:pt idx="6">
                  <c:v>0.19941216904880418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953-4A8C-9293-38B0CA6072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46092512"/>
        <c:axId val="-1846087616"/>
      </c:lineChart>
      <c:catAx>
        <c:axId val="-184609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846087616"/>
        <c:crosses val="autoZero"/>
        <c:auto val="1"/>
        <c:lblAlgn val="ctr"/>
        <c:lblOffset val="100"/>
        <c:noMultiLvlLbl val="0"/>
      </c:catAx>
      <c:valAx>
        <c:axId val="-1846087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8460925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1" i="0" u="none" strike="noStrike" kern="1200" spc="0" baseline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es-PE" sz="1800" b="1" dirty="0" err="1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Condomless</a:t>
            </a:r>
            <a:r>
              <a:rPr lang="es-PE" sz="1800" b="1" dirty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PE" sz="1800" b="1" dirty="0" err="1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Receptive</a:t>
            </a:r>
            <a:r>
              <a:rPr lang="es-PE" sz="1800" b="1" dirty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s-PE" sz="1800" b="1" dirty="0" err="1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Insertive</a:t>
            </a:r>
            <a:r>
              <a:rPr lang="es-PE" sz="1800" b="1" dirty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Anal Sex </a:t>
            </a:r>
            <a:r>
              <a:rPr lang="es-PE" sz="1800" b="1" dirty="0" err="1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</a:t>
            </a:r>
            <a:r>
              <a:rPr lang="es-PE" sz="1800" b="1" dirty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Males </a:t>
            </a:r>
            <a:r>
              <a:rPr lang="es-PE" sz="1800" b="1" dirty="0" err="1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among</a:t>
            </a:r>
            <a:r>
              <a:rPr lang="es-PE" sz="1800" b="1" dirty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MSM</a:t>
            </a:r>
          </a:p>
          <a:p>
            <a:pPr algn="ctr">
              <a:defRPr sz="2000" b="1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pPr>
            <a:r>
              <a:rPr lang="es-PE" sz="1800" b="1" dirty="0" err="1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by</a:t>
            </a:r>
            <a:r>
              <a:rPr lang="es-PE" sz="1800" b="1" dirty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Country</a:t>
            </a:r>
            <a:r>
              <a:rPr lang="es-PE" sz="1800" b="1" baseline="0" dirty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s-PE" sz="1800" b="1" baseline="0" dirty="0" err="1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Age</a:t>
            </a:r>
            <a:r>
              <a:rPr lang="es-PE" sz="1800" b="1" baseline="0" dirty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PE" sz="1800" b="1" baseline="0" dirty="0" err="1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Group</a:t>
            </a:r>
            <a:r>
              <a:rPr lang="es-PE" sz="1800" b="1" baseline="0" dirty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s-PE" sz="1800" b="1" dirty="0" err="1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ImPrEP</a:t>
            </a:r>
            <a:r>
              <a:rPr lang="es-PE" sz="1800" b="1" dirty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On-line </a:t>
            </a:r>
            <a:r>
              <a:rPr lang="es-PE" sz="1800" b="1" dirty="0" err="1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Survey</a:t>
            </a:r>
            <a:r>
              <a:rPr lang="es-PE" sz="1800" b="1" baseline="0" dirty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s-PE" sz="1800" b="1" dirty="0">
              <a:solidFill>
                <a:srgbClr val="ED1C2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layout>
        <c:manualLayout>
          <c:xMode val="edge"/>
          <c:yMode val="edge"/>
          <c:x val="0.15248768987636296"/>
          <c:y val="5.210265090026334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1" i="0" u="none" strike="noStrike" kern="1200" spc="0" baseline="0">
              <a:solidFill>
                <a:srgbClr val="ED1C24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s-PE"/>
        </a:p>
      </c:txPr>
    </c:title>
    <c:autoTitleDeleted val="0"/>
    <c:plotArea>
      <c:layout>
        <c:manualLayout>
          <c:layoutTarget val="inner"/>
          <c:xMode val="edge"/>
          <c:yMode val="edge"/>
          <c:x val="0.12921780330643487"/>
          <c:y val="0.14148111253890294"/>
          <c:w val="0.75076077819777132"/>
          <c:h val="0.72507798530399103"/>
        </c:manualLayout>
      </c:layout>
      <c:lineChart>
        <c:grouping val="standard"/>
        <c:varyColors val="0"/>
        <c:ser>
          <c:idx val="0"/>
          <c:order val="0"/>
          <c:tx>
            <c:strRef>
              <c:f>'[Material for the workshop_oer.xlsx]Hoja2'!$D$46</c:f>
              <c:strCache>
                <c:ptCount val="1"/>
                <c:pt idx="0">
                  <c:v>18-24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'[Material for the workshop_oer.xlsx]Hoja2'!$E$45:$K$45</c:f>
              <c:strCache>
                <c:ptCount val="7"/>
                <c:pt idx="0">
                  <c:v>Brazil</c:v>
                </c:pt>
                <c:pt idx="1">
                  <c:v>Mexico</c:v>
                </c:pt>
                <c:pt idx="2">
                  <c:v>Perú</c:v>
                </c:pt>
                <c:pt idx="4">
                  <c:v>Brazil</c:v>
                </c:pt>
                <c:pt idx="5">
                  <c:v>Mexico</c:v>
                </c:pt>
                <c:pt idx="6">
                  <c:v>Perú</c:v>
                </c:pt>
              </c:strCache>
            </c:strRef>
          </c:cat>
          <c:val>
            <c:numRef>
              <c:f>'[Material for the workshop_oer.xlsx]Hoja2'!$E$46:$K$46</c:f>
              <c:numCache>
                <c:formatCode>0.0%</c:formatCode>
                <c:ptCount val="7"/>
                <c:pt idx="0">
                  <c:v>0.42699999999999999</c:v>
                </c:pt>
                <c:pt idx="1">
                  <c:v>0.44090000000000001</c:v>
                </c:pt>
                <c:pt idx="2">
                  <c:v>0.47910000000000003</c:v>
                </c:pt>
                <c:pt idx="4">
                  <c:v>0.3982</c:v>
                </c:pt>
                <c:pt idx="5">
                  <c:v>0.39929999999999999</c:v>
                </c:pt>
                <c:pt idx="6">
                  <c:v>0.43490000000000001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3A6-4692-9B8B-D6C66C335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00647696"/>
        <c:axId val="-1900651504"/>
      </c:lineChart>
      <c:lineChart>
        <c:grouping val="standard"/>
        <c:varyColors val="0"/>
        <c:ser>
          <c:idx val="1"/>
          <c:order val="1"/>
          <c:tx>
            <c:strRef>
              <c:f>'[Material for the workshop_oer.xlsx]Hoja2'!$D$48</c:f>
              <c:strCache>
                <c:ptCount val="1"/>
                <c:pt idx="0">
                  <c:v>25+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Grafico!$B$85:$B$91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cat>
          <c:val>
            <c:numRef>
              <c:f>'[Material for the workshop_oer.xlsx]Hoja2'!$E$48:$K$48</c:f>
              <c:numCache>
                <c:formatCode>0.0%</c:formatCode>
                <c:ptCount val="7"/>
                <c:pt idx="0">
                  <c:v>0.38009999999999999</c:v>
                </c:pt>
                <c:pt idx="1">
                  <c:v>0.38319999999999999</c:v>
                </c:pt>
                <c:pt idx="2">
                  <c:v>0.42059999999999997</c:v>
                </c:pt>
                <c:pt idx="4">
                  <c:v>0.47460000000000002</c:v>
                </c:pt>
                <c:pt idx="5">
                  <c:v>0.43530000000000002</c:v>
                </c:pt>
                <c:pt idx="6">
                  <c:v>0.45900000000000002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3A6-4692-9B8B-D6C66C335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00652048"/>
        <c:axId val="-1900646064"/>
      </c:lineChart>
      <c:catAx>
        <c:axId val="-1900647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900651504"/>
        <c:crosses val="autoZero"/>
        <c:auto val="1"/>
        <c:lblAlgn val="ctr"/>
        <c:lblOffset val="100"/>
        <c:noMultiLvlLbl val="0"/>
      </c:catAx>
      <c:valAx>
        <c:axId val="-1900651504"/>
        <c:scaling>
          <c:orientation val="minMax"/>
          <c:max val="0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 sz="1200" b="0" noProof="0" dirty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Percentage of MSM who have </a:t>
                </a:r>
                <a:r>
                  <a:rPr lang="en-US" sz="1200" b="0" noProof="0" dirty="0" err="1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condomless</a:t>
                </a:r>
                <a:r>
                  <a:rPr lang="en-US" sz="1200" b="0" noProof="0" dirty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200" b="1" noProof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Receptive</a:t>
                </a:r>
                <a:r>
                  <a:rPr lang="en-US" sz="1200" b="0" noProof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200" b="0" noProof="0" dirty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anal sex  </a:t>
                </a:r>
              </a:p>
            </c:rich>
          </c:tx>
          <c:layout>
            <c:manualLayout>
              <c:xMode val="edge"/>
              <c:yMode val="edge"/>
              <c:x val="2.2062482506845837E-2"/>
              <c:y val="0.125908433669698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s-PE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s-PE"/>
          </a:p>
        </c:txPr>
        <c:crossAx val="-1900647696"/>
        <c:crosses val="autoZero"/>
        <c:crossBetween val="between"/>
      </c:valAx>
      <c:valAx>
        <c:axId val="-1900646064"/>
        <c:scaling>
          <c:orientation val="minMax"/>
          <c:max val="0.5"/>
        </c:scaling>
        <c:delete val="0"/>
        <c:axPos val="r"/>
        <c:title>
          <c:tx>
            <c:rich>
              <a:bodyPr rot="5400000" spcFirstLastPara="1" vertOverflow="ellipsis" wrap="square" anchor="ctr" anchorCtr="1"/>
              <a:lstStyle/>
              <a:p>
                <a:pPr algn="ctr" rtl="0"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 sz="1400" b="0" i="0" u="none" strike="noStrike" kern="1200" baseline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Percentage of MSM have condomless </a:t>
                </a:r>
                <a:r>
                  <a:rPr lang="en-US" sz="1400" b="1" i="0" u="none" strike="noStrike" kern="1200" baseline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Insertive </a:t>
                </a:r>
                <a:r>
                  <a:rPr lang="en-US" sz="1400" b="0" i="0" u="none" strike="noStrike" kern="1200" baseline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anal sex  </a:t>
                </a:r>
                <a:endParaRPr lang="es-ES" sz="1400" b="0" i="0" u="none" strike="noStrike" kern="1200" baseline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 algn="ctr" rtl="0">
                <a:defRPr sz="1400" b="0" i="0" u="none" strike="noStrike" kern="1200" baseline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s-PE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s-PE"/>
          </a:p>
        </c:txPr>
        <c:crossAx val="-1900652048"/>
        <c:crosses val="max"/>
        <c:crossBetween val="between"/>
      </c:valAx>
      <c:catAx>
        <c:axId val="-1900652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900646064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s-PE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1" i="0" u="none" strike="noStrike" kern="1200" spc="0" baseline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es-PE" sz="1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PrEP</a:t>
            </a:r>
            <a:r>
              <a:rPr lang="es-PE" sz="1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PE" sz="1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Awareness</a:t>
            </a:r>
            <a:r>
              <a:rPr lang="es-PE" sz="1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PE" sz="1400" b="1" i="0" u="none" strike="noStrike" baseline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Among</a:t>
            </a:r>
            <a:r>
              <a:rPr lang="es-PE" sz="1400" b="1" i="0" u="none" strike="noStrike" baseline="0" dirty="0">
                <a:solidFill>
                  <a:srgbClr val="FF0000"/>
                </a:solidFill>
                <a:effectLst/>
              </a:rPr>
              <a:t> MSM </a:t>
            </a:r>
            <a:r>
              <a:rPr lang="es-PE" sz="1400" b="1" i="0" u="none" strike="noStrike" baseline="0" dirty="0" err="1">
                <a:solidFill>
                  <a:srgbClr val="FF0000"/>
                </a:solidFill>
                <a:effectLst/>
              </a:rPr>
              <a:t>by</a:t>
            </a:r>
            <a:r>
              <a:rPr lang="es-PE" sz="1400" b="1" i="0" u="none" strike="noStrike" baseline="0" dirty="0">
                <a:solidFill>
                  <a:srgbClr val="FF0000"/>
                </a:solidFill>
                <a:effectLst/>
              </a:rPr>
              <a:t> Country and </a:t>
            </a:r>
            <a:r>
              <a:rPr lang="es-PE" sz="1400" b="1" i="0" u="none" strike="noStrike" baseline="0" dirty="0" err="1">
                <a:solidFill>
                  <a:srgbClr val="FF0000"/>
                </a:solidFill>
                <a:effectLst/>
              </a:rPr>
              <a:t>Age</a:t>
            </a:r>
            <a:r>
              <a:rPr lang="es-PE" sz="1400" b="1" i="0" u="none" strike="noStrike" baseline="0" dirty="0">
                <a:solidFill>
                  <a:srgbClr val="FF0000"/>
                </a:solidFill>
                <a:effectLst/>
              </a:rPr>
              <a:t> </a:t>
            </a:r>
            <a:r>
              <a:rPr lang="es-PE" sz="1400" b="1" i="0" u="none" strike="noStrike" baseline="0" dirty="0" err="1">
                <a:solidFill>
                  <a:srgbClr val="FF0000"/>
                </a:solidFill>
                <a:effectLst/>
              </a:rPr>
              <a:t>Group</a:t>
            </a:r>
            <a:endParaRPr lang="es-PE" sz="1400" b="1" i="0" u="none" strike="noStrike" baseline="0" dirty="0">
              <a:solidFill>
                <a:srgbClr val="FF0000"/>
              </a:solidFill>
              <a:effectLst/>
            </a:endParaRPr>
          </a:p>
          <a:p>
            <a:pPr algn="ctr">
              <a:defRPr b="1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pPr>
            <a:r>
              <a:rPr lang="es-PE" sz="1400" b="1" i="0" u="none" strike="noStrike" baseline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ImPrEP</a:t>
            </a:r>
            <a:r>
              <a:rPr lang="es-PE" sz="1400" b="1" i="0" u="none" strike="noStrike" baseline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On-Line </a:t>
            </a:r>
            <a:r>
              <a:rPr lang="es-PE" sz="1400" b="1" i="0" u="none" strike="noStrike" baseline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Survey</a:t>
            </a:r>
            <a:endParaRPr lang="es-PE" sz="1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layout>
        <c:manualLayout>
          <c:xMode val="edge"/>
          <c:yMode val="edge"/>
          <c:x val="0.21393353731842157"/>
          <c:y val="5.17355734290622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1" i="0" u="none" strike="noStrike" kern="1200" spc="0" baseline="0">
              <a:solidFill>
                <a:srgbClr val="ED1C24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s-P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Grafico!$B$4</c:f>
              <c:strCache>
                <c:ptCount val="1"/>
                <c:pt idx="0">
                  <c:v>18-24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s-P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Grafico!$C$3:$E$3</c:f>
              <c:strCache>
                <c:ptCount val="3"/>
                <c:pt idx="0">
                  <c:v>Brazil</c:v>
                </c:pt>
                <c:pt idx="1">
                  <c:v>Mexico</c:v>
                </c:pt>
                <c:pt idx="2">
                  <c:v>Perú</c:v>
                </c:pt>
              </c:strCache>
            </c:strRef>
          </c:cat>
          <c:val>
            <c:numRef>
              <c:f>Grafico!$C$4:$E$4</c:f>
              <c:numCache>
                <c:formatCode>0%</c:formatCode>
                <c:ptCount val="3"/>
                <c:pt idx="0">
                  <c:v>0.60670000000000002</c:v>
                </c:pt>
                <c:pt idx="1">
                  <c:v>0.55359999999999998</c:v>
                </c:pt>
                <c:pt idx="2">
                  <c:v>0.36909999999999998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869-49DC-8FD0-E61B19198428}"/>
            </c:ext>
          </c:extLst>
        </c:ser>
        <c:ser>
          <c:idx val="1"/>
          <c:order val="1"/>
          <c:tx>
            <c:strRef>
              <c:f>Grafico!$B$5</c:f>
              <c:strCache>
                <c:ptCount val="1"/>
                <c:pt idx="0">
                  <c:v>25+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s-P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Grafico!$C$3:$E$3</c:f>
              <c:strCache>
                <c:ptCount val="3"/>
                <c:pt idx="0">
                  <c:v>Brazil</c:v>
                </c:pt>
                <c:pt idx="1">
                  <c:v>Mexico</c:v>
                </c:pt>
                <c:pt idx="2">
                  <c:v>Perú</c:v>
                </c:pt>
              </c:strCache>
            </c:strRef>
          </c:cat>
          <c:val>
            <c:numRef>
              <c:f>Grafico!$C$5:$E$5</c:f>
              <c:numCache>
                <c:formatCode>0%</c:formatCode>
                <c:ptCount val="3"/>
                <c:pt idx="0">
                  <c:v>0.72030000000000005</c:v>
                </c:pt>
                <c:pt idx="1">
                  <c:v>0.67820000000000003</c:v>
                </c:pt>
                <c:pt idx="2">
                  <c:v>0.53400000000000003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869-49DC-8FD0-E61B19198428}"/>
            </c:ext>
          </c:extLst>
        </c:ser>
        <c:ser>
          <c:idx val="2"/>
          <c:order val="2"/>
          <c:tx>
            <c:strRef>
              <c:f>Grafico!$B$6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s-P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Grafico!$C$3:$E$3</c:f>
              <c:strCache>
                <c:ptCount val="3"/>
                <c:pt idx="0">
                  <c:v>Brazil</c:v>
                </c:pt>
                <c:pt idx="1">
                  <c:v>Mexico</c:v>
                </c:pt>
                <c:pt idx="2">
                  <c:v>Perú</c:v>
                </c:pt>
              </c:strCache>
            </c:strRef>
          </c:cat>
          <c:val>
            <c:numRef>
              <c:f>Grafico!$C$6:$E$6</c:f>
              <c:numCache>
                <c:formatCode>0%</c:formatCode>
                <c:ptCount val="3"/>
                <c:pt idx="0">
                  <c:v>0.68820000000000003</c:v>
                </c:pt>
                <c:pt idx="1">
                  <c:v>0.6411</c:v>
                </c:pt>
                <c:pt idx="2">
                  <c:v>0.46600000000000003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869-49DC-8FD0-E61B1919842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1"/>
        <c:axId val="-1900644976"/>
        <c:axId val="-1900648240"/>
      </c:barChart>
      <c:catAx>
        <c:axId val="-1900644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s-PE"/>
          </a:p>
        </c:txPr>
        <c:crossAx val="-1900648240"/>
        <c:crosses val="autoZero"/>
        <c:auto val="1"/>
        <c:lblAlgn val="ctr"/>
        <c:lblOffset val="100"/>
        <c:noMultiLvlLbl val="0"/>
      </c:catAx>
      <c:valAx>
        <c:axId val="-19006482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s-PE" sz="11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Percentage of MSM with Prior PrEP awareness</a:t>
                </a:r>
              </a:p>
            </c:rich>
          </c:tx>
          <c:layout>
            <c:manualLayout>
              <c:xMode val="edge"/>
              <c:yMode val="edge"/>
              <c:x val="9.9522074666039875E-3"/>
              <c:y val="0.222338735104412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s-PE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s-PE"/>
          </a:p>
        </c:txPr>
        <c:crossAx val="-1900644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s-P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s-P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s-PE"/>
          </a:p>
        </c:txPr>
      </c:legendEntry>
      <c:layout>
        <c:manualLayout>
          <c:xMode val="edge"/>
          <c:yMode val="edge"/>
          <c:x val="0.33158571339849996"/>
          <c:y val="0.22078765516009585"/>
          <c:w val="0.36169822494751808"/>
          <c:h val="5.90050050426274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s-PE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Self-reported PrEP use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PrEP!$J$2</c:f>
              <c:strCache>
                <c:ptCount val="1"/>
                <c:pt idx="0">
                  <c:v>&lt; 25years old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69-4C3B-ACD9-A4EEBCB3BD80}"/>
              </c:ext>
            </c:extLst>
          </c:dPt>
          <c:cat>
            <c:strRef>
              <c:f>PrEP!$I$4:$I$9</c:f>
              <c:strCache>
                <c:ptCount val="6"/>
                <c:pt idx="0">
                  <c:v>Brazil</c:v>
                </c:pt>
                <c:pt idx="1">
                  <c:v>Andean countries and Suriname</c:v>
                </c:pt>
                <c:pt idx="2">
                  <c:v>Mexico</c:v>
                </c:pt>
                <c:pt idx="3">
                  <c:v>Southern cone</c:v>
                </c:pt>
                <c:pt idx="4">
                  <c:v>Central America</c:v>
                </c:pt>
                <c:pt idx="5">
                  <c:v>Total</c:v>
                </c:pt>
              </c:strCache>
            </c:strRef>
          </c:cat>
          <c:val>
            <c:numRef>
              <c:f>PrEP!$L$4:$L$9</c:f>
              <c:numCache>
                <c:formatCode>0.0%</c:formatCode>
                <c:ptCount val="6"/>
                <c:pt idx="0">
                  <c:v>8.880028996013048E-3</c:v>
                </c:pt>
                <c:pt idx="1">
                  <c:v>4.6676624346527256E-3</c:v>
                </c:pt>
                <c:pt idx="2">
                  <c:v>4.0237187632359171E-3</c:v>
                </c:pt>
                <c:pt idx="3">
                  <c:v>6.2324711748208165E-3</c:v>
                </c:pt>
                <c:pt idx="4">
                  <c:v>5.1664753157290473E-3</c:v>
                </c:pt>
                <c:pt idx="5">
                  <c:v>5.937606463230642E-3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69-4C3B-ACD9-A4EEBCB3BD80}"/>
            </c:ext>
          </c:extLst>
        </c:ser>
        <c:ser>
          <c:idx val="1"/>
          <c:order val="1"/>
          <c:tx>
            <c:strRef>
              <c:f>PrEP!$M$2</c:f>
              <c:strCache>
                <c:ptCount val="1"/>
                <c:pt idx="0">
                  <c:v>≥25 years old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269-4C3B-ACD9-A4EEBCB3BD80}"/>
              </c:ext>
            </c:extLst>
          </c:dPt>
          <c:cat>
            <c:strRef>
              <c:f>PrEP!$I$4:$I$9</c:f>
              <c:strCache>
                <c:ptCount val="6"/>
                <c:pt idx="0">
                  <c:v>Brazil</c:v>
                </c:pt>
                <c:pt idx="1">
                  <c:v>Andean countries and Suriname</c:v>
                </c:pt>
                <c:pt idx="2">
                  <c:v>Mexico</c:v>
                </c:pt>
                <c:pt idx="3">
                  <c:v>Southern cone</c:v>
                </c:pt>
                <c:pt idx="4">
                  <c:v>Central America</c:v>
                </c:pt>
                <c:pt idx="5">
                  <c:v>Total</c:v>
                </c:pt>
              </c:strCache>
            </c:strRef>
          </c:cat>
          <c:val>
            <c:numRef>
              <c:f>PrEP!$O$4:$O$9</c:f>
              <c:numCache>
                <c:formatCode>0.0%</c:formatCode>
                <c:ptCount val="6"/>
                <c:pt idx="0">
                  <c:v>2.6250259389914921E-2</c:v>
                </c:pt>
                <c:pt idx="1">
                  <c:v>8.509470216854241E-3</c:v>
                </c:pt>
                <c:pt idx="2">
                  <c:v>9.8634294385432468E-3</c:v>
                </c:pt>
                <c:pt idx="3">
                  <c:v>6.9778260195379124E-3</c:v>
                </c:pt>
                <c:pt idx="4">
                  <c:v>7.0016474464579901E-3</c:v>
                </c:pt>
                <c:pt idx="5">
                  <c:v>1.349787890474354E-2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269-4C3B-ACD9-A4EEBCB3BD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1"/>
        <c:axId val="-1900650416"/>
        <c:axId val="-1900647152"/>
      </c:barChart>
      <c:catAx>
        <c:axId val="-1900650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900647152"/>
        <c:crosses val="autoZero"/>
        <c:auto val="1"/>
        <c:lblAlgn val="ctr"/>
        <c:lblOffset val="100"/>
        <c:noMultiLvlLbl val="0"/>
      </c:catAx>
      <c:valAx>
        <c:axId val="-19006471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9006504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PE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Self-reported PEP use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PEP!$J$2</c:f>
              <c:strCache>
                <c:ptCount val="1"/>
                <c:pt idx="0">
                  <c:v>&lt; 25years old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230-4221-94ED-FAD54F07B08D}"/>
              </c:ext>
            </c:extLst>
          </c:dPt>
          <c:cat>
            <c:strRef>
              <c:f>PEP!$I$4:$I$9</c:f>
              <c:strCache>
                <c:ptCount val="6"/>
                <c:pt idx="0">
                  <c:v>Brazil</c:v>
                </c:pt>
                <c:pt idx="1">
                  <c:v>Andean countries and Suriname</c:v>
                </c:pt>
                <c:pt idx="2">
                  <c:v>Mexico</c:v>
                </c:pt>
                <c:pt idx="3">
                  <c:v>Southern cone</c:v>
                </c:pt>
                <c:pt idx="4">
                  <c:v>Central America</c:v>
                </c:pt>
                <c:pt idx="5">
                  <c:v>Total</c:v>
                </c:pt>
              </c:strCache>
            </c:strRef>
          </c:cat>
          <c:val>
            <c:numRef>
              <c:f>PEP!$L$4:$L$9</c:f>
              <c:numCache>
                <c:formatCode>0.0%</c:formatCode>
                <c:ptCount val="6"/>
                <c:pt idx="0">
                  <c:v>6.6072078631234071E-2</c:v>
                </c:pt>
                <c:pt idx="1">
                  <c:v>6.9732378439502449E-3</c:v>
                </c:pt>
                <c:pt idx="2">
                  <c:v>1.1120615911035072E-2</c:v>
                </c:pt>
                <c:pt idx="3">
                  <c:v>9.4043887147335428E-3</c:v>
                </c:pt>
                <c:pt idx="4">
                  <c:v>5.8445353594389245E-3</c:v>
                </c:pt>
                <c:pt idx="5">
                  <c:v>2.4144869215291749E-2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230-4221-94ED-FAD54F07B08D}"/>
            </c:ext>
          </c:extLst>
        </c:ser>
        <c:ser>
          <c:idx val="1"/>
          <c:order val="1"/>
          <c:tx>
            <c:strRef>
              <c:f>PEP!$M$2</c:f>
              <c:strCache>
                <c:ptCount val="1"/>
                <c:pt idx="0">
                  <c:v>≥25 years old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230-4221-94ED-FAD54F07B08D}"/>
              </c:ext>
            </c:extLst>
          </c:dPt>
          <c:cat>
            <c:strRef>
              <c:f>PEP!$I$4:$I$9</c:f>
              <c:strCache>
                <c:ptCount val="6"/>
                <c:pt idx="0">
                  <c:v>Brazil</c:v>
                </c:pt>
                <c:pt idx="1">
                  <c:v>Andean countries and Suriname</c:v>
                </c:pt>
                <c:pt idx="2">
                  <c:v>Mexico</c:v>
                </c:pt>
                <c:pt idx="3">
                  <c:v>Southern cone</c:v>
                </c:pt>
                <c:pt idx="4">
                  <c:v>Central America</c:v>
                </c:pt>
                <c:pt idx="5">
                  <c:v>Total</c:v>
                </c:pt>
              </c:strCache>
            </c:strRef>
          </c:cat>
          <c:val>
            <c:numRef>
              <c:f>PEP!$O$4:$O$9</c:f>
              <c:numCache>
                <c:formatCode>0.0%</c:formatCode>
                <c:ptCount val="6"/>
                <c:pt idx="0">
                  <c:v>0.11044744839149115</c:v>
                </c:pt>
                <c:pt idx="1">
                  <c:v>2.1077610273590171E-2</c:v>
                </c:pt>
                <c:pt idx="2">
                  <c:v>2.6697471441406752E-2</c:v>
                </c:pt>
                <c:pt idx="3">
                  <c:v>3.32340492240163E-2</c:v>
                </c:pt>
                <c:pt idx="4">
                  <c:v>1.0892333472978634E-2</c:v>
                </c:pt>
                <c:pt idx="5">
                  <c:v>4.9633237133237133E-2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230-4221-94ED-FAD54F07B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1"/>
        <c:axId val="-1900658032"/>
        <c:axId val="-1900650960"/>
      </c:barChart>
      <c:catAx>
        <c:axId val="-1900658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900650960"/>
        <c:crosses val="autoZero"/>
        <c:auto val="1"/>
        <c:lblAlgn val="ctr"/>
        <c:lblOffset val="100"/>
        <c:noMultiLvlLbl val="0"/>
      </c:catAx>
      <c:valAx>
        <c:axId val="-19006509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9006580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PE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rgbClr val="ED1C24"/>
                </a:solidFill>
                <a:latin typeface="+mn-lt"/>
                <a:ea typeface="+mn-ea"/>
                <a:cs typeface="+mn-cs"/>
              </a:defRPr>
            </a:pPr>
            <a:r>
              <a:rPr lang="es-MX" sz="1600" dirty="0" err="1">
                <a:solidFill>
                  <a:srgbClr val="ED1C24"/>
                </a:solidFill>
              </a:rPr>
              <a:t>Self-reported</a:t>
            </a:r>
            <a:r>
              <a:rPr lang="es-MX" sz="1600" dirty="0">
                <a:solidFill>
                  <a:srgbClr val="ED1C24"/>
                </a:solidFill>
              </a:rPr>
              <a:t> </a:t>
            </a:r>
            <a:r>
              <a:rPr lang="es-MX" sz="1600" dirty="0" err="1">
                <a:solidFill>
                  <a:srgbClr val="ED1C24"/>
                </a:solidFill>
              </a:rPr>
              <a:t>likelihood</a:t>
            </a:r>
            <a:r>
              <a:rPr lang="es-MX" sz="1600" dirty="0">
                <a:solidFill>
                  <a:srgbClr val="ED1C24"/>
                </a:solidFill>
              </a:rPr>
              <a:t> of </a:t>
            </a:r>
            <a:r>
              <a:rPr lang="es-MX" sz="1600" dirty="0" err="1">
                <a:solidFill>
                  <a:srgbClr val="ED1C24"/>
                </a:solidFill>
              </a:rPr>
              <a:t>PrEP</a:t>
            </a:r>
            <a:r>
              <a:rPr lang="es-MX" sz="1600" dirty="0">
                <a:solidFill>
                  <a:srgbClr val="ED1C24"/>
                </a:solidFill>
              </a:rPr>
              <a:t> use </a:t>
            </a:r>
            <a:r>
              <a:rPr lang="es-MX" sz="1600" dirty="0" err="1">
                <a:solidFill>
                  <a:srgbClr val="ED1C24"/>
                </a:solidFill>
              </a:rPr>
              <a:t>if</a:t>
            </a:r>
            <a:r>
              <a:rPr lang="es-MX" sz="1600" dirty="0">
                <a:solidFill>
                  <a:srgbClr val="ED1C24"/>
                </a:solidFill>
              </a:rPr>
              <a:t> </a:t>
            </a:r>
            <a:r>
              <a:rPr lang="es-MX" sz="1600" dirty="0" err="1">
                <a:solidFill>
                  <a:srgbClr val="ED1C24"/>
                </a:solidFill>
              </a:rPr>
              <a:t>it</a:t>
            </a:r>
            <a:r>
              <a:rPr lang="es-MX" sz="1600" dirty="0">
                <a:solidFill>
                  <a:srgbClr val="ED1C24"/>
                </a:solidFill>
              </a:rPr>
              <a:t> </a:t>
            </a:r>
            <a:r>
              <a:rPr lang="es-MX" sz="1600" dirty="0" err="1">
                <a:solidFill>
                  <a:srgbClr val="ED1C24"/>
                </a:solidFill>
              </a:rPr>
              <a:t>became</a:t>
            </a:r>
            <a:r>
              <a:rPr lang="es-MX" sz="1600" dirty="0">
                <a:solidFill>
                  <a:srgbClr val="ED1C24"/>
                </a:solidFill>
              </a:rPr>
              <a:t> </a:t>
            </a:r>
            <a:r>
              <a:rPr lang="es-MX" sz="1600" dirty="0" err="1">
                <a:solidFill>
                  <a:srgbClr val="ED1C24"/>
                </a:solidFill>
              </a:rPr>
              <a:t>available</a:t>
            </a:r>
            <a:r>
              <a:rPr lang="es-MX" sz="1600" dirty="0">
                <a:solidFill>
                  <a:srgbClr val="ED1C24"/>
                </a:solidFill>
              </a:rPr>
              <a:t> and </a:t>
            </a:r>
            <a:r>
              <a:rPr lang="es-MX" sz="1600" dirty="0" err="1" smtClean="0">
                <a:solidFill>
                  <a:srgbClr val="ED1C24"/>
                </a:solidFill>
              </a:rPr>
              <a:t>affordable</a:t>
            </a:r>
            <a:r>
              <a:rPr lang="es-MX" sz="1600" dirty="0" smtClean="0">
                <a:solidFill>
                  <a:srgbClr val="ED1C24"/>
                </a:solidFill>
              </a:rPr>
              <a:t> (LAMIS)</a:t>
            </a:r>
            <a:endParaRPr lang="es-MX" sz="1600" dirty="0">
              <a:solidFill>
                <a:srgbClr val="ED1C24"/>
              </a:solidFill>
            </a:endParaRPr>
          </a:p>
        </c:rich>
      </c:tx>
      <c:layout>
        <c:manualLayout>
          <c:xMode val="edge"/>
          <c:yMode val="edge"/>
          <c:x val="0.13583327028505582"/>
          <c:y val="4.97414869459370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rgbClr val="ED1C24"/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PrEP!$A$14</c:f>
              <c:strCache>
                <c:ptCount val="1"/>
                <c:pt idx="0">
                  <c:v>Very unlikely</c:v>
                </c:pt>
              </c:strCache>
            </c:strRef>
          </c:tx>
          <c:spPr>
            <a:solidFill>
              <a:schemeClr val="accent2">
                <a:shade val="53000"/>
              </a:schemeClr>
            </a:solidFill>
            <a:ln>
              <a:noFill/>
            </a:ln>
            <a:effectLst/>
          </c:spPr>
          <c:invertIfNegative val="0"/>
          <c:cat>
            <c:strRef>
              <c:f>(PrEP!$B$12,PrEP!$D$12)</c:f>
              <c:strCache>
                <c:ptCount val="2"/>
                <c:pt idx="0">
                  <c:v>&lt; 25years old</c:v>
                </c:pt>
                <c:pt idx="1">
                  <c:v>≥25 years old</c:v>
                </c:pt>
              </c:strCache>
            </c:strRef>
          </c:cat>
          <c:val>
            <c:numRef>
              <c:f>(PrEP!$C$14,PrEP!$E$14)</c:f>
              <c:numCache>
                <c:formatCode>0.0%</c:formatCode>
                <c:ptCount val="2"/>
                <c:pt idx="0">
                  <c:v>0.19869786567456432</c:v>
                </c:pt>
                <c:pt idx="1">
                  <c:v>0.20306788902870154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212-445C-9C94-A193D553A304}"/>
            </c:ext>
          </c:extLst>
        </c:ser>
        <c:ser>
          <c:idx val="1"/>
          <c:order val="1"/>
          <c:tx>
            <c:strRef>
              <c:f>PrEP!$A$15</c:f>
              <c:strCache>
                <c:ptCount val="1"/>
                <c:pt idx="0">
                  <c:v>Quite unlikely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(PrEP!$B$12,PrEP!$D$12)</c:f>
              <c:strCache>
                <c:ptCount val="2"/>
                <c:pt idx="0">
                  <c:v>&lt; 25years old</c:v>
                </c:pt>
                <c:pt idx="1">
                  <c:v>≥25 years old</c:v>
                </c:pt>
              </c:strCache>
            </c:strRef>
          </c:cat>
          <c:val>
            <c:numRef>
              <c:f>(PrEP!$C$15,PrEP!$E$15)</c:f>
              <c:numCache>
                <c:formatCode>0.0%</c:formatCode>
                <c:ptCount val="2"/>
                <c:pt idx="0">
                  <c:v>7.7834345016643824E-2</c:v>
                </c:pt>
                <c:pt idx="1">
                  <c:v>7.1903649110192341E-2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212-445C-9C94-A193D553A304}"/>
            </c:ext>
          </c:extLst>
        </c:ser>
        <c:ser>
          <c:idx val="2"/>
          <c:order val="2"/>
          <c:tx>
            <c:strRef>
              <c:f>PrEP!$A$16</c:f>
              <c:strCache>
                <c:ptCount val="1"/>
                <c:pt idx="0">
                  <c:v>Not sure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(PrEP!$B$12,PrEP!$D$12)</c:f>
              <c:strCache>
                <c:ptCount val="2"/>
                <c:pt idx="0">
                  <c:v>&lt; 25years old</c:v>
                </c:pt>
                <c:pt idx="1">
                  <c:v>≥25 years old</c:v>
                </c:pt>
              </c:strCache>
            </c:strRef>
          </c:cat>
          <c:val>
            <c:numRef>
              <c:f>(PrEP!$C$16,PrEP!$E$16)</c:f>
              <c:numCache>
                <c:formatCode>0.0%</c:formatCode>
                <c:ptCount val="2"/>
                <c:pt idx="0">
                  <c:v>0.17642451537105933</c:v>
                </c:pt>
                <c:pt idx="1">
                  <c:v>0.17817125052429744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212-445C-9C94-A193D553A304}"/>
            </c:ext>
          </c:extLst>
        </c:ser>
        <c:ser>
          <c:idx val="3"/>
          <c:order val="3"/>
          <c:tx>
            <c:strRef>
              <c:f>PrEP!$A$17</c:f>
              <c:strCache>
                <c:ptCount val="1"/>
                <c:pt idx="0">
                  <c:v>Quite likely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(PrEP!$B$12,PrEP!$D$12)</c:f>
              <c:strCache>
                <c:ptCount val="2"/>
                <c:pt idx="0">
                  <c:v>&lt; 25years old</c:v>
                </c:pt>
                <c:pt idx="1">
                  <c:v>≥25 years old</c:v>
                </c:pt>
              </c:strCache>
            </c:strRef>
          </c:cat>
          <c:val>
            <c:numRef>
              <c:f>(PrEP!$C$17,PrEP!$E$17)</c:f>
              <c:numCache>
                <c:formatCode>0.0%</c:formatCode>
                <c:ptCount val="2"/>
                <c:pt idx="0">
                  <c:v>0.22336988447229292</c:v>
                </c:pt>
                <c:pt idx="1">
                  <c:v>0.20831086344298641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212-445C-9C94-A193D553A304}"/>
            </c:ext>
          </c:extLst>
        </c:ser>
        <c:ser>
          <c:idx val="4"/>
          <c:order val="4"/>
          <c:tx>
            <c:strRef>
              <c:f>PrEP!$A$18</c:f>
              <c:strCache>
                <c:ptCount val="1"/>
                <c:pt idx="0">
                  <c:v>Very likely</c:v>
                </c:pt>
              </c:strCache>
            </c:strRef>
          </c:tx>
          <c:spPr>
            <a:solidFill>
              <a:schemeClr val="accent2">
                <a:tint val="54000"/>
              </a:schemeClr>
            </a:solidFill>
            <a:ln>
              <a:noFill/>
            </a:ln>
            <a:effectLst/>
          </c:spPr>
          <c:invertIfNegative val="0"/>
          <c:cat>
            <c:strRef>
              <c:f>(PrEP!$B$12,PrEP!$D$12)</c:f>
              <c:strCache>
                <c:ptCount val="2"/>
                <c:pt idx="0">
                  <c:v>&lt; 25years old</c:v>
                </c:pt>
                <c:pt idx="1">
                  <c:v>≥25 years old</c:v>
                </c:pt>
              </c:strCache>
            </c:strRef>
          </c:cat>
          <c:val>
            <c:numRef>
              <c:f>(PrEP!$C$18,PrEP!$E$18)</c:f>
              <c:numCache>
                <c:formatCode>0.0%</c:formatCode>
                <c:ptCount val="2"/>
                <c:pt idx="0">
                  <c:v>0.32367338946543961</c:v>
                </c:pt>
                <c:pt idx="1">
                  <c:v>0.33854634789382226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212-445C-9C94-A193D553A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900653680"/>
        <c:axId val="-1900655312"/>
      </c:barChart>
      <c:catAx>
        <c:axId val="-1900653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900655312"/>
        <c:crosses val="autoZero"/>
        <c:auto val="1"/>
        <c:lblAlgn val="ctr"/>
        <c:lblOffset val="100"/>
        <c:noMultiLvlLbl val="0"/>
      </c:catAx>
      <c:valAx>
        <c:axId val="-1900655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9006536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P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1" i="0" u="none" strike="noStrike" kern="1200" cap="all" spc="120" normalizeH="0" baseline="0">
                <a:solidFill>
                  <a:srgbClr val="E8303B"/>
                </a:solidFill>
                <a:latin typeface="+mn-lt"/>
                <a:ea typeface="+mn-ea"/>
                <a:cs typeface="+mn-cs"/>
              </a:defRPr>
            </a:pPr>
            <a:r>
              <a:rPr lang="es-MX" dirty="0" err="1">
                <a:solidFill>
                  <a:srgbClr val="E8303B"/>
                </a:solidFill>
              </a:rPr>
              <a:t>Recent</a:t>
            </a:r>
            <a:r>
              <a:rPr lang="es-MX" dirty="0">
                <a:solidFill>
                  <a:srgbClr val="E8303B"/>
                </a:solidFill>
              </a:rPr>
              <a:t> HIV diagnosis (</a:t>
            </a:r>
            <a:r>
              <a:rPr lang="es-MX" dirty="0" err="1">
                <a:solidFill>
                  <a:srgbClr val="E8303B"/>
                </a:solidFill>
              </a:rPr>
              <a:t>last</a:t>
            </a:r>
            <a:r>
              <a:rPr lang="es-MX" dirty="0">
                <a:solidFill>
                  <a:srgbClr val="E8303B"/>
                </a:solidFill>
              </a:rPr>
              <a:t> 12 </a:t>
            </a:r>
            <a:r>
              <a:rPr lang="es-MX" dirty="0" err="1">
                <a:solidFill>
                  <a:srgbClr val="E8303B"/>
                </a:solidFill>
              </a:rPr>
              <a:t>months</a:t>
            </a:r>
            <a:r>
              <a:rPr lang="es-MX" dirty="0">
                <a:solidFill>
                  <a:srgbClr val="E8303B"/>
                </a:solidFill>
              </a:rPr>
              <a:t>) </a:t>
            </a:r>
            <a:r>
              <a:rPr lang="es-MX" dirty="0" err="1">
                <a:solidFill>
                  <a:srgbClr val="E8303B"/>
                </a:solidFill>
              </a:rPr>
              <a:t>by</a:t>
            </a:r>
            <a:r>
              <a:rPr lang="es-MX" dirty="0">
                <a:solidFill>
                  <a:srgbClr val="E8303B"/>
                </a:solidFill>
              </a:rPr>
              <a:t> </a:t>
            </a:r>
            <a:r>
              <a:rPr lang="es-MX" dirty="0" err="1">
                <a:solidFill>
                  <a:srgbClr val="E8303B"/>
                </a:solidFill>
              </a:rPr>
              <a:t>age</a:t>
            </a:r>
            <a:endParaRPr lang="es-MX" dirty="0">
              <a:solidFill>
                <a:srgbClr val="E8303B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1" i="0" u="none" strike="noStrike" kern="1200" cap="all" spc="120" normalizeH="0" baseline="0">
              <a:solidFill>
                <a:srgbClr val="E8303B"/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HIV!$D$3</c:f>
              <c:strCache>
                <c:ptCount val="1"/>
                <c:pt idx="0">
                  <c:v>&lt; 25years old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HIV!$B$5:$B$23</c:f>
              <c:strCache>
                <c:ptCount val="19"/>
                <c:pt idx="0">
                  <c:v>AR</c:v>
                </c:pt>
                <c:pt idx="1">
                  <c:v>BO</c:v>
                </c:pt>
                <c:pt idx="2">
                  <c:v>BR</c:v>
                </c:pt>
                <c:pt idx="3">
                  <c:v>CL</c:v>
                </c:pt>
                <c:pt idx="4">
                  <c:v>CO</c:v>
                </c:pt>
                <c:pt idx="5">
                  <c:v>CR</c:v>
                </c:pt>
                <c:pt idx="6">
                  <c:v>EC</c:v>
                </c:pt>
                <c:pt idx="7">
                  <c:v>SV</c:v>
                </c:pt>
                <c:pt idx="8">
                  <c:v>GT</c:v>
                </c:pt>
                <c:pt idx="9">
                  <c:v>HN</c:v>
                </c:pt>
                <c:pt idx="10">
                  <c:v>MX</c:v>
                </c:pt>
                <c:pt idx="11">
                  <c:v>NI</c:v>
                </c:pt>
                <c:pt idx="12">
                  <c:v>PA</c:v>
                </c:pt>
                <c:pt idx="13">
                  <c:v>PE</c:v>
                </c:pt>
                <c:pt idx="14">
                  <c:v>PY</c:v>
                </c:pt>
                <c:pt idx="15">
                  <c:v>SR</c:v>
                </c:pt>
                <c:pt idx="16">
                  <c:v>UY</c:v>
                </c:pt>
                <c:pt idx="17">
                  <c:v>VE</c:v>
                </c:pt>
                <c:pt idx="18">
                  <c:v>Total</c:v>
                </c:pt>
              </c:strCache>
            </c:strRef>
          </c:cat>
          <c:val>
            <c:numRef>
              <c:f>HIV!$G$5:$G$23</c:f>
              <c:numCache>
                <c:formatCode>0.0%</c:formatCode>
                <c:ptCount val="19"/>
                <c:pt idx="0">
                  <c:v>2.763157894736842E-2</c:v>
                </c:pt>
                <c:pt idx="1">
                  <c:v>2.6666666666666668E-2</c:v>
                </c:pt>
                <c:pt idx="2">
                  <c:v>2.9746727859935408E-2</c:v>
                </c:pt>
                <c:pt idx="3">
                  <c:v>3.4677990092002828E-2</c:v>
                </c:pt>
                <c:pt idx="4">
                  <c:v>3.0126037503842608E-2</c:v>
                </c:pt>
                <c:pt idx="5">
                  <c:v>3.2154340836012861E-3</c:v>
                </c:pt>
                <c:pt idx="6">
                  <c:v>2.6981450252951095E-2</c:v>
                </c:pt>
                <c:pt idx="7">
                  <c:v>1.5228426395939087E-2</c:v>
                </c:pt>
                <c:pt idx="8">
                  <c:v>1.8475750577367205E-2</c:v>
                </c:pt>
                <c:pt idx="9">
                  <c:v>2.5974025974025976E-2</c:v>
                </c:pt>
                <c:pt idx="10">
                  <c:v>2.8273511128935232E-2</c:v>
                </c:pt>
                <c:pt idx="11">
                  <c:v>7.462686567164179E-3</c:v>
                </c:pt>
                <c:pt idx="12">
                  <c:v>1.8050541516245487E-2</c:v>
                </c:pt>
                <c:pt idx="13">
                  <c:v>2.9520295202952029E-2</c:v>
                </c:pt>
                <c:pt idx="14">
                  <c:v>4.8429319371727751E-2</c:v>
                </c:pt>
                <c:pt idx="15">
                  <c:v>0</c:v>
                </c:pt>
                <c:pt idx="16">
                  <c:v>1.7543859649122806E-2</c:v>
                </c:pt>
                <c:pt idx="17">
                  <c:v>2.2727272727272728E-2</c:v>
                </c:pt>
                <c:pt idx="18">
                  <c:v>2.8508671578273005E-2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E4F-40D6-AEBB-CC03421F8E1D}"/>
            </c:ext>
          </c:extLst>
        </c:ser>
        <c:ser>
          <c:idx val="1"/>
          <c:order val="1"/>
          <c:tx>
            <c:strRef>
              <c:f>HIV!$H$3</c:f>
              <c:strCache>
                <c:ptCount val="1"/>
                <c:pt idx="0">
                  <c:v>≥25 years old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HIV!$B$5:$B$23</c:f>
              <c:strCache>
                <c:ptCount val="19"/>
                <c:pt idx="0">
                  <c:v>AR</c:v>
                </c:pt>
                <c:pt idx="1">
                  <c:v>BO</c:v>
                </c:pt>
                <c:pt idx="2">
                  <c:v>BR</c:v>
                </c:pt>
                <c:pt idx="3">
                  <c:v>CL</c:v>
                </c:pt>
                <c:pt idx="4">
                  <c:v>CO</c:v>
                </c:pt>
                <c:pt idx="5">
                  <c:v>CR</c:v>
                </c:pt>
                <c:pt idx="6">
                  <c:v>EC</c:v>
                </c:pt>
                <c:pt idx="7">
                  <c:v>SV</c:v>
                </c:pt>
                <c:pt idx="8">
                  <c:v>GT</c:v>
                </c:pt>
                <c:pt idx="9">
                  <c:v>HN</c:v>
                </c:pt>
                <c:pt idx="10">
                  <c:v>MX</c:v>
                </c:pt>
                <c:pt idx="11">
                  <c:v>NI</c:v>
                </c:pt>
                <c:pt idx="12">
                  <c:v>PA</c:v>
                </c:pt>
                <c:pt idx="13">
                  <c:v>PE</c:v>
                </c:pt>
                <c:pt idx="14">
                  <c:v>PY</c:v>
                </c:pt>
                <c:pt idx="15">
                  <c:v>SR</c:v>
                </c:pt>
                <c:pt idx="16">
                  <c:v>UY</c:v>
                </c:pt>
                <c:pt idx="17">
                  <c:v>VE</c:v>
                </c:pt>
                <c:pt idx="18">
                  <c:v>Total</c:v>
                </c:pt>
              </c:strCache>
            </c:strRef>
          </c:cat>
          <c:val>
            <c:numRef>
              <c:f>HIV!$K$5:$K$23</c:f>
              <c:numCache>
                <c:formatCode>0.0%</c:formatCode>
                <c:ptCount val="19"/>
                <c:pt idx="0">
                  <c:v>2.8993010613512813E-2</c:v>
                </c:pt>
                <c:pt idx="1">
                  <c:v>3.0726256983240222E-2</c:v>
                </c:pt>
                <c:pt idx="2">
                  <c:v>3.5011670556852281E-2</c:v>
                </c:pt>
                <c:pt idx="3">
                  <c:v>3.3323674297305129E-2</c:v>
                </c:pt>
                <c:pt idx="4">
                  <c:v>3.3138807836598581E-2</c:v>
                </c:pt>
                <c:pt idx="5">
                  <c:v>1.3157894736842105E-2</c:v>
                </c:pt>
                <c:pt idx="6">
                  <c:v>3.5066505441354291E-2</c:v>
                </c:pt>
                <c:pt idx="7">
                  <c:v>3.021978021978022E-2</c:v>
                </c:pt>
                <c:pt idx="8">
                  <c:v>2.553191489361702E-2</c:v>
                </c:pt>
                <c:pt idx="9">
                  <c:v>2.7272727272727271E-2</c:v>
                </c:pt>
                <c:pt idx="10">
                  <c:v>3.4993824619184849E-2</c:v>
                </c:pt>
                <c:pt idx="11">
                  <c:v>1.1583011583011582E-2</c:v>
                </c:pt>
                <c:pt idx="12">
                  <c:v>2.5477707006369428E-2</c:v>
                </c:pt>
                <c:pt idx="13">
                  <c:v>5.844155844155844E-2</c:v>
                </c:pt>
                <c:pt idx="14">
                  <c:v>4.4226044226044224E-2</c:v>
                </c:pt>
                <c:pt idx="15">
                  <c:v>6.8965517241379309E-3</c:v>
                </c:pt>
                <c:pt idx="16">
                  <c:v>1.6949152542372881E-2</c:v>
                </c:pt>
                <c:pt idx="17">
                  <c:v>2.3724792408066429E-2</c:v>
                </c:pt>
                <c:pt idx="18">
                  <c:v>3.2843478052405728E-2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E4F-40D6-AEBB-CC03421F8E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91595232"/>
        <c:axId val="-1846091968"/>
      </c:lineChart>
      <c:catAx>
        <c:axId val="-19915952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846091968"/>
        <c:crosses val="autoZero"/>
        <c:auto val="1"/>
        <c:lblAlgn val="ctr"/>
        <c:lblOffset val="100"/>
        <c:noMultiLvlLbl val="0"/>
      </c:catAx>
      <c:valAx>
        <c:axId val="-1846091968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9915952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PE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1" i="0" u="none" strike="noStrike" kern="1200" spc="0" baseline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es-PE" sz="1400" b="1" dirty="0" err="1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Willingness</a:t>
            </a:r>
            <a:r>
              <a:rPr lang="es-PE" sz="1400" b="1" dirty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use </a:t>
            </a:r>
            <a:r>
              <a:rPr lang="es-PE" sz="1400" b="1" dirty="0" err="1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PrEP</a:t>
            </a:r>
            <a:r>
              <a:rPr lang="es-PE" sz="1400" b="1" dirty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MSM </a:t>
            </a:r>
            <a:r>
              <a:rPr lang="es-PE" sz="1400" b="1" dirty="0" err="1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by</a:t>
            </a:r>
            <a:r>
              <a:rPr lang="es-PE" sz="1400" b="1" dirty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country and </a:t>
            </a:r>
            <a:r>
              <a:rPr lang="es-PE" sz="1400" b="1" dirty="0" err="1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age</a:t>
            </a:r>
            <a:r>
              <a:rPr lang="es-PE" sz="1400" b="1" dirty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PE" sz="1400" b="1" dirty="0" err="1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group</a:t>
            </a:r>
            <a:endParaRPr lang="es-PE" sz="1400" b="1" dirty="0">
              <a:solidFill>
                <a:srgbClr val="ED1C2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defRPr b="1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pPr>
            <a:r>
              <a:rPr lang="es-PE" sz="1400" b="1" dirty="0" smtClean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s-PE" sz="1400" b="1" dirty="0" err="1" smtClean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ImPrEP</a:t>
            </a:r>
            <a:r>
              <a:rPr lang="es-PE" sz="1400" b="1" dirty="0" smtClean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PE" sz="1400" b="1" dirty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Online </a:t>
            </a:r>
            <a:r>
              <a:rPr lang="es-PE" sz="1400" b="1" dirty="0" err="1" smtClean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Survey</a:t>
            </a:r>
            <a:r>
              <a:rPr lang="es-PE" sz="1400" b="1" dirty="0" smtClean="0">
                <a:solidFill>
                  <a:srgbClr val="ED1C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s-PE" sz="1400" b="1" dirty="0">
              <a:solidFill>
                <a:srgbClr val="ED1C2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layout>
        <c:manualLayout>
          <c:xMode val="edge"/>
          <c:yMode val="edge"/>
          <c:x val="0.13291809840311963"/>
          <c:y val="8.9807288510044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1" i="0" u="none" strike="noStrike" kern="1200" spc="0" baseline="0">
              <a:solidFill>
                <a:srgbClr val="ED1C24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s-P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Grafico!$B$11</c:f>
              <c:strCache>
                <c:ptCount val="1"/>
                <c:pt idx="0">
                  <c:v>18-24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s-P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Grafico!$C$10:$E$10</c:f>
              <c:strCache>
                <c:ptCount val="3"/>
                <c:pt idx="0">
                  <c:v>Brazil</c:v>
                </c:pt>
                <c:pt idx="1">
                  <c:v>Mexico</c:v>
                </c:pt>
                <c:pt idx="2">
                  <c:v>Perú</c:v>
                </c:pt>
              </c:strCache>
            </c:strRef>
          </c:cat>
          <c:val>
            <c:numRef>
              <c:f>Grafico!$C$11:$E$11</c:f>
              <c:numCache>
                <c:formatCode>0%</c:formatCode>
                <c:ptCount val="3"/>
                <c:pt idx="0">
                  <c:v>0.60580000000000001</c:v>
                </c:pt>
                <c:pt idx="1">
                  <c:v>0.69650000000000001</c:v>
                </c:pt>
                <c:pt idx="2">
                  <c:v>0.53210000000000002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EA-4E62-9B69-ECF45AEE5323}"/>
            </c:ext>
          </c:extLst>
        </c:ser>
        <c:ser>
          <c:idx val="1"/>
          <c:order val="1"/>
          <c:tx>
            <c:strRef>
              <c:f>Grafico!$B$12</c:f>
              <c:strCache>
                <c:ptCount val="1"/>
                <c:pt idx="0">
                  <c:v>25+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s-P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Grafico!$C$10:$E$10</c:f>
              <c:strCache>
                <c:ptCount val="3"/>
                <c:pt idx="0">
                  <c:v>Brazil</c:v>
                </c:pt>
                <c:pt idx="1">
                  <c:v>Mexico</c:v>
                </c:pt>
                <c:pt idx="2">
                  <c:v>Perú</c:v>
                </c:pt>
              </c:strCache>
            </c:strRef>
          </c:cat>
          <c:val>
            <c:numRef>
              <c:f>Grafico!$C$12:$E$12</c:f>
              <c:numCache>
                <c:formatCode>0%</c:formatCode>
                <c:ptCount val="3"/>
                <c:pt idx="0">
                  <c:v>0.63190000000000002</c:v>
                </c:pt>
                <c:pt idx="1">
                  <c:v>0.70250000000000001</c:v>
                </c:pt>
                <c:pt idx="2">
                  <c:v>0.60619999999999996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4EA-4E62-9B69-ECF45AEE5323}"/>
            </c:ext>
          </c:extLst>
        </c:ser>
        <c:ser>
          <c:idx val="2"/>
          <c:order val="2"/>
          <c:tx>
            <c:strRef>
              <c:f>Grafico!$B$13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s-P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Grafico!$C$10:$E$10</c:f>
              <c:strCache>
                <c:ptCount val="3"/>
                <c:pt idx="0">
                  <c:v>Brazil</c:v>
                </c:pt>
                <c:pt idx="1">
                  <c:v>Mexico</c:v>
                </c:pt>
                <c:pt idx="2">
                  <c:v>Perú</c:v>
                </c:pt>
              </c:strCache>
            </c:strRef>
          </c:cat>
          <c:val>
            <c:numRef>
              <c:f>Grafico!$C$13:$E$13</c:f>
              <c:numCache>
                <c:formatCode>0%</c:formatCode>
                <c:ptCount val="3"/>
                <c:pt idx="0">
                  <c:v>0.62450000000000006</c:v>
                </c:pt>
                <c:pt idx="1">
                  <c:v>0.70069999999999999</c:v>
                </c:pt>
                <c:pt idx="2">
                  <c:v>0.5756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4EA-4E62-9B69-ECF45AEE532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1"/>
        <c:axId val="-1900649328"/>
        <c:axId val="-1900646608"/>
      </c:barChart>
      <c:catAx>
        <c:axId val="-1900649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s-PE"/>
          </a:p>
        </c:txPr>
        <c:crossAx val="-1900646608"/>
        <c:crosses val="autoZero"/>
        <c:auto val="1"/>
        <c:lblAlgn val="ctr"/>
        <c:lblOffset val="100"/>
        <c:noMultiLvlLbl val="0"/>
      </c:catAx>
      <c:valAx>
        <c:axId val="-19006466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s-PE" sz="11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Percentage of MSM Willingness to use PrEP</a:t>
                </a:r>
              </a:p>
            </c:rich>
          </c:tx>
          <c:layout>
            <c:manualLayout>
              <c:xMode val="edge"/>
              <c:yMode val="edge"/>
              <c:x val="8.6241909004402331E-3"/>
              <c:y val="0.273322016466805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s-PE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s-PE"/>
          </a:p>
        </c:txPr>
        <c:crossAx val="-1900649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66344013997286"/>
          <c:y val="0.23081599547837037"/>
          <c:w val="0.36169822494751808"/>
          <c:h val="5.90050050426274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s-PE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cap="none" spc="2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es-MX">
                <a:solidFill>
                  <a:srgbClr val="FF0000"/>
                </a:solidFill>
              </a:rPr>
              <a:t>Severity of depression/anxiety symptoms in the last 2 weeks according to PHQ4 scale by age group</a:t>
            </a:r>
          </a:p>
        </c:rich>
      </c:tx>
      <c:layout>
        <c:manualLayout>
          <c:xMode val="edge"/>
          <c:yMode val="edge"/>
          <c:x val="0.13379862016064006"/>
          <c:y val="1.962434475445040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cap="none" spc="2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>
        <c:manualLayout>
          <c:layoutTarget val="inner"/>
          <c:xMode val="edge"/>
          <c:yMode val="edge"/>
          <c:x val="0.17662314085739284"/>
          <c:y val="0.29402656780760472"/>
          <c:w val="0.72171614536659845"/>
          <c:h val="0.31347028207732919"/>
        </c:manualLayout>
      </c:layout>
      <c:barChart>
        <c:barDir val="bar"/>
        <c:grouping val="stacked"/>
        <c:varyColors val="0"/>
        <c:ser>
          <c:idx val="1"/>
          <c:order val="0"/>
          <c:tx>
            <c:strRef>
              <c:f>'Ansiedad-depre'!$A$8</c:f>
              <c:strCache>
                <c:ptCount val="1"/>
                <c:pt idx="0">
                  <c:v>Severe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invertIfNegative val="0"/>
          <c:cat>
            <c:strRef>
              <c:f>('Ansiedad-depre'!$B$3,'Ansiedad-depre'!$D$3)</c:f>
              <c:strCache>
                <c:ptCount val="2"/>
                <c:pt idx="0">
                  <c:v>&lt; 25years old</c:v>
                </c:pt>
                <c:pt idx="1">
                  <c:v>≥25 years old</c:v>
                </c:pt>
              </c:strCache>
            </c:strRef>
          </c:cat>
          <c:val>
            <c:numRef>
              <c:f>('Ansiedad-depre'!$C$8,'Ansiedad-depre'!$E$8)</c:f>
              <c:numCache>
                <c:formatCode>0.0%</c:formatCode>
                <c:ptCount val="2"/>
                <c:pt idx="0">
                  <c:v>8.754828030163693E-2</c:v>
                </c:pt>
                <c:pt idx="1">
                  <c:v>6.5515357388887571E-2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42-4A6C-8A97-3919592D2208}"/>
            </c:ext>
          </c:extLst>
        </c:ser>
        <c:ser>
          <c:idx val="2"/>
          <c:order val="1"/>
          <c:tx>
            <c:strRef>
              <c:f>'Ansiedad-depre'!$A$7</c:f>
              <c:strCache>
                <c:ptCount val="1"/>
                <c:pt idx="0">
                  <c:v>Moderate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invertIfNegative val="0"/>
          <c:cat>
            <c:strRef>
              <c:f>('Ansiedad-depre'!$B$3,'Ansiedad-depre'!$D$3)</c:f>
              <c:strCache>
                <c:ptCount val="2"/>
                <c:pt idx="0">
                  <c:v>&lt; 25years old</c:v>
                </c:pt>
                <c:pt idx="1">
                  <c:v>≥25 years old</c:v>
                </c:pt>
              </c:strCache>
            </c:strRef>
          </c:cat>
          <c:val>
            <c:numRef>
              <c:f>('Ansiedad-depre'!$C$7,'Ansiedad-depre'!$E$7)</c:f>
              <c:numCache>
                <c:formatCode>0.0%</c:formatCode>
                <c:ptCount val="2"/>
                <c:pt idx="0">
                  <c:v>0.13233400772484827</c:v>
                </c:pt>
                <c:pt idx="1">
                  <c:v>9.418723424472053E-2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142-4A6C-8A97-3919592D2208}"/>
            </c:ext>
          </c:extLst>
        </c:ser>
        <c:ser>
          <c:idx val="0"/>
          <c:order val="2"/>
          <c:tx>
            <c:strRef>
              <c:f>'Ansiedad-depre'!$A$6</c:f>
              <c:strCache>
                <c:ptCount val="1"/>
                <c:pt idx="0">
                  <c:v>Mild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tx2">
                  <a:lumMod val="75000"/>
                </a:schemeClr>
              </a:solidFill>
              <a:round/>
            </a:ln>
            <a:effectLst/>
          </c:spPr>
          <c:invertIfNegative val="0"/>
          <c:cat>
            <c:strRef>
              <c:f>('Ansiedad-depre'!$B$3,'Ansiedad-depre'!$D$3)</c:f>
              <c:strCache>
                <c:ptCount val="2"/>
                <c:pt idx="0">
                  <c:v>&lt; 25years old</c:v>
                </c:pt>
                <c:pt idx="1">
                  <c:v>≥25 years old</c:v>
                </c:pt>
              </c:strCache>
            </c:strRef>
          </c:cat>
          <c:val>
            <c:numRef>
              <c:f>('Ansiedad-depre'!$C$6,'Ansiedad-depre'!$E$6)</c:f>
              <c:numCache>
                <c:formatCode>0.0%</c:formatCode>
                <c:ptCount val="2"/>
                <c:pt idx="0">
                  <c:v>0.39727791061247009</c:v>
                </c:pt>
                <c:pt idx="1">
                  <c:v>0.38420790080053213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142-4A6C-8A97-3919592D22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-1900645520"/>
        <c:axId val="-1900655856"/>
      </c:barChart>
      <c:catAx>
        <c:axId val="-1900645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900655856"/>
        <c:crosses val="autoZero"/>
        <c:auto val="1"/>
        <c:lblAlgn val="ctr"/>
        <c:lblOffset val="100"/>
        <c:noMultiLvlLbl val="0"/>
      </c:catAx>
      <c:valAx>
        <c:axId val="-1900655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9006455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PE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cap="none" spc="2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es-MX">
                <a:solidFill>
                  <a:srgbClr val="FF0000"/>
                </a:solidFill>
              </a:rPr>
              <a:t>Frequency of suicidal ideation in the last 2 weeks by age group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cap="none" spc="2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>
        <c:manualLayout>
          <c:layoutTarget val="inner"/>
          <c:xMode val="edge"/>
          <c:yMode val="edge"/>
          <c:x val="0.29465813648293965"/>
          <c:y val="0.29606481481481484"/>
          <c:w val="0.6186959755030621"/>
          <c:h val="0.27273986585010207"/>
        </c:manualLayout>
      </c:layout>
      <c:barChart>
        <c:barDir val="bar"/>
        <c:grouping val="stacked"/>
        <c:varyColors val="0"/>
        <c:ser>
          <c:idx val="3"/>
          <c:order val="0"/>
          <c:tx>
            <c:strRef>
              <c:f>'Ansiedad-depre'!$A$35</c:f>
              <c:strCache>
                <c:ptCount val="1"/>
                <c:pt idx="0">
                  <c:v>nearly every day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('Ansiedad-depre'!$B$30,'Ansiedad-depre'!$D$30)</c:f>
              <c:strCache>
                <c:ptCount val="2"/>
                <c:pt idx="0">
                  <c:v>&lt; 25years old</c:v>
                </c:pt>
                <c:pt idx="1">
                  <c:v>≥25 years old</c:v>
                </c:pt>
              </c:strCache>
            </c:strRef>
          </c:cat>
          <c:val>
            <c:numRef>
              <c:f>('Ansiedad-depre'!$C$35,'Ansiedad-depre'!$E$35)</c:f>
              <c:numCache>
                <c:formatCode>0.0%</c:formatCode>
                <c:ptCount val="2"/>
                <c:pt idx="0">
                  <c:v>6.531284302963776E-2</c:v>
                </c:pt>
                <c:pt idx="1">
                  <c:v>3.4442085397499413E-2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69-498A-9160-284558776F1C}"/>
            </c:ext>
          </c:extLst>
        </c:ser>
        <c:ser>
          <c:idx val="2"/>
          <c:order val="1"/>
          <c:tx>
            <c:strRef>
              <c:f>'Ansiedad-depre'!$A$34</c:f>
              <c:strCache>
                <c:ptCount val="1"/>
                <c:pt idx="0">
                  <c:v>more than half the days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invertIfNegative val="0"/>
          <c:cat>
            <c:strRef>
              <c:f>('Ansiedad-depre'!$B$30,'Ansiedad-depre'!$D$30)</c:f>
              <c:strCache>
                <c:ptCount val="2"/>
                <c:pt idx="0">
                  <c:v>&lt; 25years old</c:v>
                </c:pt>
                <c:pt idx="1">
                  <c:v>≥25 years old</c:v>
                </c:pt>
              </c:strCache>
            </c:strRef>
          </c:cat>
          <c:val>
            <c:numRef>
              <c:f>('Ansiedad-depre'!$C$34,'Ansiedad-depre'!$E$34)</c:f>
              <c:numCache>
                <c:formatCode>0.0%</c:formatCode>
                <c:ptCount val="2"/>
                <c:pt idx="0">
                  <c:v>5.4427369191364802E-2</c:v>
                </c:pt>
                <c:pt idx="1">
                  <c:v>3.1375324368954939E-2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C69-498A-9160-284558776F1C}"/>
            </c:ext>
          </c:extLst>
        </c:ser>
        <c:ser>
          <c:idx val="1"/>
          <c:order val="2"/>
          <c:tx>
            <c:strRef>
              <c:f>'Ansiedad-depre'!$A$33</c:f>
              <c:strCache>
                <c:ptCount val="1"/>
                <c:pt idx="0">
                  <c:v>some days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invertIfNegative val="0"/>
          <c:cat>
            <c:strRef>
              <c:f>('Ansiedad-depre'!$B$30,'Ansiedad-depre'!$D$30)</c:f>
              <c:strCache>
                <c:ptCount val="2"/>
                <c:pt idx="0">
                  <c:v>&lt; 25years old</c:v>
                </c:pt>
                <c:pt idx="1">
                  <c:v>≥25 years old</c:v>
                </c:pt>
              </c:strCache>
            </c:strRef>
          </c:cat>
          <c:val>
            <c:numRef>
              <c:f>('Ansiedad-depre'!$C$33,'Ansiedad-depre'!$E$33)</c:f>
              <c:numCache>
                <c:formatCode>0.0%</c:formatCode>
                <c:ptCount val="2"/>
                <c:pt idx="0">
                  <c:v>0.24208744968898646</c:v>
                </c:pt>
                <c:pt idx="1">
                  <c:v>0.19160179287567822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C69-498A-9160-284558776F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-1900656400"/>
        <c:axId val="-1900643888"/>
      </c:barChart>
      <c:catAx>
        <c:axId val="-1900656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900643888"/>
        <c:crosses val="autoZero"/>
        <c:auto val="1"/>
        <c:lblAlgn val="ctr"/>
        <c:lblOffset val="100"/>
        <c:noMultiLvlLbl val="0"/>
      </c:catAx>
      <c:valAx>
        <c:axId val="-1900643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9006564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PE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cap="all" spc="120" normalizeH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es-MX" sz="1100" b="0">
                <a:solidFill>
                  <a:srgbClr val="FF0000"/>
                </a:solidFill>
              </a:rPr>
              <a:t>Alcohol abuse by age group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cap="all" spc="120" normalizeH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'Alcohol abuse'!$D$3</c:f>
              <c:strCache>
                <c:ptCount val="1"/>
                <c:pt idx="0">
                  <c:v>&lt; 25years old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HIV!$B$5:$B$23</c:f>
              <c:strCache>
                <c:ptCount val="19"/>
                <c:pt idx="0">
                  <c:v>AR</c:v>
                </c:pt>
                <c:pt idx="1">
                  <c:v>BO</c:v>
                </c:pt>
                <c:pt idx="2">
                  <c:v>BR</c:v>
                </c:pt>
                <c:pt idx="3">
                  <c:v>CL</c:v>
                </c:pt>
                <c:pt idx="4">
                  <c:v>CO</c:v>
                </c:pt>
                <c:pt idx="5">
                  <c:v>CR</c:v>
                </c:pt>
                <c:pt idx="6">
                  <c:v>EC</c:v>
                </c:pt>
                <c:pt idx="7">
                  <c:v>SV</c:v>
                </c:pt>
                <c:pt idx="8">
                  <c:v>GT</c:v>
                </c:pt>
                <c:pt idx="9">
                  <c:v>HN</c:v>
                </c:pt>
                <c:pt idx="10">
                  <c:v>MX</c:v>
                </c:pt>
                <c:pt idx="11">
                  <c:v>NI</c:v>
                </c:pt>
                <c:pt idx="12">
                  <c:v>PA</c:v>
                </c:pt>
                <c:pt idx="13">
                  <c:v>PE</c:v>
                </c:pt>
                <c:pt idx="14">
                  <c:v>PY</c:v>
                </c:pt>
                <c:pt idx="15">
                  <c:v>SR</c:v>
                </c:pt>
                <c:pt idx="16">
                  <c:v>UY</c:v>
                </c:pt>
                <c:pt idx="17">
                  <c:v>VE</c:v>
                </c:pt>
                <c:pt idx="18">
                  <c:v>Total</c:v>
                </c:pt>
              </c:strCache>
            </c:strRef>
          </c:cat>
          <c:val>
            <c:numRef>
              <c:f>'Alcohol abuse'!$G$5:$G$23</c:f>
              <c:numCache>
                <c:formatCode>0.0%</c:formatCode>
                <c:ptCount val="19"/>
                <c:pt idx="0">
                  <c:v>0.17882971729125574</c:v>
                </c:pt>
                <c:pt idx="1">
                  <c:v>0.31648936170212766</c:v>
                </c:pt>
                <c:pt idx="2">
                  <c:v>0.25025746652935116</c:v>
                </c:pt>
                <c:pt idx="3">
                  <c:v>0.26784452296819788</c:v>
                </c:pt>
                <c:pt idx="4">
                  <c:v>0.19635690027786354</c:v>
                </c:pt>
                <c:pt idx="5">
                  <c:v>0.16774193548387098</c:v>
                </c:pt>
                <c:pt idx="6">
                  <c:v>0.26981450252951095</c:v>
                </c:pt>
                <c:pt idx="7">
                  <c:v>0.18877551020408162</c:v>
                </c:pt>
                <c:pt idx="8">
                  <c:v>0.2441860465116279</c:v>
                </c:pt>
                <c:pt idx="9">
                  <c:v>0.24755700325732899</c:v>
                </c:pt>
                <c:pt idx="10">
                  <c:v>0.2217758135797509</c:v>
                </c:pt>
                <c:pt idx="11">
                  <c:v>0.30597014925373134</c:v>
                </c:pt>
                <c:pt idx="12">
                  <c:v>0.20363636363636364</c:v>
                </c:pt>
                <c:pt idx="13">
                  <c:v>0.17164179104477612</c:v>
                </c:pt>
                <c:pt idx="14">
                  <c:v>0.28496042216358841</c:v>
                </c:pt>
                <c:pt idx="15">
                  <c:v>0.19696969696969696</c:v>
                </c:pt>
                <c:pt idx="16">
                  <c:v>0.17256637168141592</c:v>
                </c:pt>
                <c:pt idx="17">
                  <c:v>0.15931721194879089</c:v>
                </c:pt>
                <c:pt idx="18">
                  <c:v>0.22808549758676167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8A7-429A-88B9-2085ADEF5DA5}"/>
            </c:ext>
          </c:extLst>
        </c:ser>
        <c:ser>
          <c:idx val="1"/>
          <c:order val="1"/>
          <c:tx>
            <c:strRef>
              <c:f>'Alcohol abuse'!$H$3</c:f>
              <c:strCache>
                <c:ptCount val="1"/>
                <c:pt idx="0">
                  <c:v>≥25 years old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HIV!$B$5:$B$23</c:f>
              <c:strCache>
                <c:ptCount val="19"/>
                <c:pt idx="0">
                  <c:v>AR</c:v>
                </c:pt>
                <c:pt idx="1">
                  <c:v>BO</c:v>
                </c:pt>
                <c:pt idx="2">
                  <c:v>BR</c:v>
                </c:pt>
                <c:pt idx="3">
                  <c:v>CL</c:v>
                </c:pt>
                <c:pt idx="4">
                  <c:v>CO</c:v>
                </c:pt>
                <c:pt idx="5">
                  <c:v>CR</c:v>
                </c:pt>
                <c:pt idx="6">
                  <c:v>EC</c:v>
                </c:pt>
                <c:pt idx="7">
                  <c:v>SV</c:v>
                </c:pt>
                <c:pt idx="8">
                  <c:v>GT</c:v>
                </c:pt>
                <c:pt idx="9">
                  <c:v>HN</c:v>
                </c:pt>
                <c:pt idx="10">
                  <c:v>MX</c:v>
                </c:pt>
                <c:pt idx="11">
                  <c:v>NI</c:v>
                </c:pt>
                <c:pt idx="12">
                  <c:v>PA</c:v>
                </c:pt>
                <c:pt idx="13">
                  <c:v>PE</c:v>
                </c:pt>
                <c:pt idx="14">
                  <c:v>PY</c:v>
                </c:pt>
                <c:pt idx="15">
                  <c:v>SR</c:v>
                </c:pt>
                <c:pt idx="16">
                  <c:v>UY</c:v>
                </c:pt>
                <c:pt idx="17">
                  <c:v>VE</c:v>
                </c:pt>
                <c:pt idx="18">
                  <c:v>Total</c:v>
                </c:pt>
              </c:strCache>
            </c:strRef>
          </c:cat>
          <c:val>
            <c:numRef>
              <c:f>'Alcohol abuse'!$K$5:$K$23</c:f>
              <c:numCache>
                <c:formatCode>0.0%</c:formatCode>
                <c:ptCount val="19"/>
                <c:pt idx="0">
                  <c:v>0.11809815950920245</c:v>
                </c:pt>
                <c:pt idx="1">
                  <c:v>0.40607734806629836</c:v>
                </c:pt>
                <c:pt idx="2">
                  <c:v>0.24784910655195236</c:v>
                </c:pt>
                <c:pt idx="3">
                  <c:v>0.22520720205773079</c:v>
                </c:pt>
                <c:pt idx="4">
                  <c:v>0.18410214168039538</c:v>
                </c:pt>
                <c:pt idx="5">
                  <c:v>0.17002881844380405</c:v>
                </c:pt>
                <c:pt idx="6">
                  <c:v>0.26474127557160049</c:v>
                </c:pt>
                <c:pt idx="7">
                  <c:v>0.21891891891891893</c:v>
                </c:pt>
                <c:pt idx="8">
                  <c:v>0.25742574257425743</c:v>
                </c:pt>
                <c:pt idx="9">
                  <c:v>0.29216867469879521</c:v>
                </c:pt>
                <c:pt idx="10">
                  <c:v>0.19028629856850715</c:v>
                </c:pt>
                <c:pt idx="11">
                  <c:v>0.40229885057471265</c:v>
                </c:pt>
                <c:pt idx="12">
                  <c:v>0.18354430379746836</c:v>
                </c:pt>
                <c:pt idx="13">
                  <c:v>0.13461538461538461</c:v>
                </c:pt>
                <c:pt idx="14">
                  <c:v>0.20901639344262296</c:v>
                </c:pt>
                <c:pt idx="15">
                  <c:v>0.1310344827586207</c:v>
                </c:pt>
                <c:pt idx="16">
                  <c:v>9.3457943925233641E-2</c:v>
                </c:pt>
                <c:pt idx="17">
                  <c:v>0.1023063276167948</c:v>
                </c:pt>
                <c:pt idx="18">
                  <c:v>0.2038793410825073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8A7-429A-88B9-2085ADEF5D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00643344"/>
        <c:axId val="-1900658576"/>
      </c:lineChart>
      <c:catAx>
        <c:axId val="-19006433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900658576"/>
        <c:crosses val="autoZero"/>
        <c:auto val="1"/>
        <c:lblAlgn val="ctr"/>
        <c:lblOffset val="100"/>
        <c:noMultiLvlLbl val="0"/>
      </c:catAx>
      <c:valAx>
        <c:axId val="-1900658576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9006433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es-MX" b="1">
                <a:solidFill>
                  <a:srgbClr val="FF0000"/>
                </a:solidFill>
              </a:rPr>
              <a:t>Recency of drug use by age group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>
        <c:manualLayout>
          <c:layoutTarget val="inner"/>
          <c:xMode val="edge"/>
          <c:yMode val="edge"/>
          <c:x val="0.22476175714759555"/>
          <c:y val="0.12653524140487937"/>
          <c:w val="0.75791599889643546"/>
          <c:h val="0.6771876479600700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'Drug use'!$K$5</c:f>
              <c:strCache>
                <c:ptCount val="1"/>
                <c:pt idx="0">
                  <c:v>Last 12 months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('Drug use'!$G$6:$G$7,'Drug use'!$G$17:$G$18,'Drug use'!$G$28:$G$29,'Drug use'!$G$40:$G$41,'Drug use'!$G$51:$G$52,'Drug use'!$G$62:$G$63)</c:f>
              <c:strCache>
                <c:ptCount val="12"/>
                <c:pt idx="0">
                  <c:v>&lt; 25y</c:v>
                </c:pt>
                <c:pt idx="1">
                  <c:v>≥25y</c:v>
                </c:pt>
                <c:pt idx="2">
                  <c:v>&lt; 25y</c:v>
                </c:pt>
                <c:pt idx="3">
                  <c:v>≥25y</c:v>
                </c:pt>
                <c:pt idx="4">
                  <c:v>&lt; 25y</c:v>
                </c:pt>
                <c:pt idx="5">
                  <c:v>≥25y</c:v>
                </c:pt>
                <c:pt idx="6">
                  <c:v>&lt; 25y</c:v>
                </c:pt>
                <c:pt idx="7">
                  <c:v>≥25y</c:v>
                </c:pt>
                <c:pt idx="8">
                  <c:v>&lt; 25y</c:v>
                </c:pt>
                <c:pt idx="9">
                  <c:v>≥25y</c:v>
                </c:pt>
                <c:pt idx="10">
                  <c:v>&lt; 25y</c:v>
                </c:pt>
                <c:pt idx="11">
                  <c:v>≥25y</c:v>
                </c:pt>
              </c:strCache>
            </c:strRef>
          </c:cat>
          <c:val>
            <c:numRef>
              <c:f>('Drug use'!$L$6:$L$7,'Drug use'!$L$17:$L$18,'Drug use'!$L$28:$L$29,'Drug use'!$L$40:$L$41,'Drug use'!$L$51:$L$52,'Drug use'!$L$62:$L$63)</c:f>
              <c:numCache>
                <c:formatCode>0.0%</c:formatCode>
                <c:ptCount val="12"/>
                <c:pt idx="0">
                  <c:v>0.3005057471264368</c:v>
                </c:pt>
                <c:pt idx="1">
                  <c:v>0.29512975471027375</c:v>
                </c:pt>
                <c:pt idx="2">
                  <c:v>7.0000921064750851E-2</c:v>
                </c:pt>
                <c:pt idx="3">
                  <c:v>5.7245929653011819E-2</c:v>
                </c:pt>
                <c:pt idx="4">
                  <c:v>6.2545989698307575E-2</c:v>
                </c:pt>
                <c:pt idx="5">
                  <c:v>7.9132765614251491E-2</c:v>
                </c:pt>
                <c:pt idx="6">
                  <c:v>3.5973870641273345E-2</c:v>
                </c:pt>
                <c:pt idx="7">
                  <c:v>5.0305962715241209E-2</c:v>
                </c:pt>
                <c:pt idx="8">
                  <c:v>6.258340619391653E-2</c:v>
                </c:pt>
                <c:pt idx="9">
                  <c:v>5.6807935076645624E-2</c:v>
                </c:pt>
                <c:pt idx="10">
                  <c:v>7.4580170232344145E-2</c:v>
                </c:pt>
                <c:pt idx="11">
                  <c:v>0.10585836553735271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BA-4F97-A5CB-E72AC756B231}"/>
            </c:ext>
          </c:extLst>
        </c:ser>
        <c:ser>
          <c:idx val="0"/>
          <c:order val="1"/>
          <c:tx>
            <c:strRef>
              <c:f>'Drug use'!$I$5</c:f>
              <c:strCache>
                <c:ptCount val="1"/>
                <c:pt idx="0">
                  <c:v>More than 12 months ago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('Drug use'!$G$6:$G$7,'Drug use'!$G$17:$G$18,'Drug use'!$G$28:$G$29,'Drug use'!$G$40:$G$41,'Drug use'!$G$51:$G$52,'Drug use'!$G$62:$G$63)</c:f>
              <c:strCache>
                <c:ptCount val="12"/>
                <c:pt idx="0">
                  <c:v>&lt; 25y</c:v>
                </c:pt>
                <c:pt idx="1">
                  <c:v>≥25y</c:v>
                </c:pt>
                <c:pt idx="2">
                  <c:v>&lt; 25y</c:v>
                </c:pt>
                <c:pt idx="3">
                  <c:v>≥25y</c:v>
                </c:pt>
                <c:pt idx="4">
                  <c:v>&lt; 25y</c:v>
                </c:pt>
                <c:pt idx="5">
                  <c:v>≥25y</c:v>
                </c:pt>
                <c:pt idx="6">
                  <c:v>&lt; 25y</c:v>
                </c:pt>
                <c:pt idx="7">
                  <c:v>≥25y</c:v>
                </c:pt>
                <c:pt idx="8">
                  <c:v>&lt; 25y</c:v>
                </c:pt>
                <c:pt idx="9">
                  <c:v>≥25y</c:v>
                </c:pt>
                <c:pt idx="10">
                  <c:v>&lt; 25y</c:v>
                </c:pt>
                <c:pt idx="11">
                  <c:v>≥25y</c:v>
                </c:pt>
              </c:strCache>
            </c:strRef>
          </c:cat>
          <c:val>
            <c:numRef>
              <c:f>('Drug use'!$J$6:$J$7,'Drug use'!$J$17:$J$18,'Drug use'!$J$28:$J$29,'Drug use'!$J$40:$J$41,'Drug use'!$J$51:$J$52,'Drug use'!$J$62:$J$63)</c:f>
              <c:numCache>
                <c:formatCode>0.0%</c:formatCode>
                <c:ptCount val="12"/>
                <c:pt idx="0">
                  <c:v>4.1793103448275859E-2</c:v>
                </c:pt>
                <c:pt idx="1">
                  <c:v>0.1031164829956156</c:v>
                </c:pt>
                <c:pt idx="2">
                  <c:v>1.2480427374044395E-2</c:v>
                </c:pt>
                <c:pt idx="3">
                  <c:v>2.734133953576684E-2</c:v>
                </c:pt>
                <c:pt idx="4">
                  <c:v>2.5846210448859454E-2</c:v>
                </c:pt>
                <c:pt idx="5">
                  <c:v>6.905140308845506E-2</c:v>
                </c:pt>
                <c:pt idx="6">
                  <c:v>1.2006624344465913E-2</c:v>
                </c:pt>
                <c:pt idx="7">
                  <c:v>3.2968075518239173E-2</c:v>
                </c:pt>
                <c:pt idx="8">
                  <c:v>3.1889926832635404E-2</c:v>
                </c:pt>
                <c:pt idx="9">
                  <c:v>6.4780978596174835E-2</c:v>
                </c:pt>
                <c:pt idx="10">
                  <c:v>3.0273752012882446E-2</c:v>
                </c:pt>
                <c:pt idx="11">
                  <c:v>9.0590104080229494E-2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BA-4F97-A5CB-E72AC756B2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100"/>
        <c:axId val="-1900654224"/>
        <c:axId val="-1898746480"/>
      </c:barChart>
      <c:catAx>
        <c:axId val="-190065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898746480"/>
        <c:crosses val="autoZero"/>
        <c:auto val="1"/>
        <c:lblAlgn val="ctr"/>
        <c:lblOffset val="100"/>
        <c:noMultiLvlLbl val="0"/>
      </c:catAx>
      <c:valAx>
        <c:axId val="-1898746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9006542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  <c:userShapes r:id="rId4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spc="50" baseline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es-PE" sz="2000" cap="none" baseline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 of Apps </a:t>
            </a:r>
            <a:r>
              <a:rPr lang="es-PE" sz="2000" cap="none" baseline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</a:t>
            </a:r>
            <a:r>
              <a:rPr lang="es-PE" sz="2000" cap="none" baseline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Sexual </a:t>
            </a:r>
            <a:r>
              <a:rPr lang="es-PE" sz="2000" cap="none" baseline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Encounters</a:t>
            </a:r>
            <a:r>
              <a:rPr lang="es-PE" sz="2000" cap="none" baseline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PE" sz="2000" b="1" i="0" u="none" strike="noStrike" cap="none" baseline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among</a:t>
            </a:r>
            <a:r>
              <a:rPr lang="es-PE" sz="2000" b="1" i="0" u="none" strike="noStrike" cap="none" baseline="0" dirty="0">
                <a:solidFill>
                  <a:srgbClr val="FF0000"/>
                </a:solidFill>
                <a:effectLst/>
              </a:rPr>
              <a:t> MSM </a:t>
            </a:r>
            <a:r>
              <a:rPr lang="es-PE" sz="2000" b="1" i="0" u="none" strike="noStrike" cap="none" baseline="0" dirty="0" err="1">
                <a:solidFill>
                  <a:srgbClr val="FF0000"/>
                </a:solidFill>
                <a:effectLst/>
              </a:rPr>
              <a:t>by</a:t>
            </a:r>
            <a:r>
              <a:rPr lang="es-PE" sz="2000" b="1" i="0" u="none" strike="noStrike" cap="none" baseline="0" dirty="0">
                <a:solidFill>
                  <a:srgbClr val="FF0000"/>
                </a:solidFill>
                <a:effectLst/>
              </a:rPr>
              <a:t> Country and </a:t>
            </a:r>
            <a:r>
              <a:rPr lang="es-PE" sz="2000" b="1" i="0" u="none" strike="noStrike" cap="none" baseline="0" dirty="0" err="1">
                <a:solidFill>
                  <a:srgbClr val="FF0000"/>
                </a:solidFill>
                <a:effectLst/>
              </a:rPr>
              <a:t>Age</a:t>
            </a:r>
            <a:r>
              <a:rPr lang="es-PE" sz="2000" cap="none" baseline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PE" sz="2000" cap="none" baseline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Group</a:t>
            </a:r>
            <a:r>
              <a:rPr lang="es-PE" sz="2000" cap="none" baseline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s-PE" sz="2000" cap="none" baseline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ImPrEP</a:t>
            </a:r>
            <a:r>
              <a:rPr lang="es-PE" sz="2000" cap="none" baseline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On-Line </a:t>
            </a:r>
            <a:r>
              <a:rPr lang="es-PE" sz="2000" cap="none" baseline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Survey</a:t>
            </a:r>
            <a:endParaRPr lang="es-PE" sz="2000" cap="none" baseline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none" spc="50" baseline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s-PE"/>
        </a:p>
      </c:txPr>
    </c:title>
    <c:autoTitleDeleted val="0"/>
    <c:plotArea>
      <c:layout>
        <c:manualLayout>
          <c:layoutTarget val="inner"/>
          <c:xMode val="edge"/>
          <c:yMode val="edge"/>
          <c:x val="9.5081042029206531E-2"/>
          <c:y val="0.21675608463995896"/>
          <c:w val="0.86939457386571206"/>
          <c:h val="0.6639713428722398"/>
        </c:manualLayout>
      </c:layout>
      <c:barChart>
        <c:barDir val="col"/>
        <c:grouping val="percentStacked"/>
        <c:varyColors val="0"/>
        <c:ser>
          <c:idx val="2"/>
          <c:order val="0"/>
          <c:tx>
            <c:strRef>
              <c:f>Grafico!$B$56</c:f>
              <c:strCache>
                <c:ptCount val="1"/>
                <c:pt idx="0">
                  <c:v>High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Grafico!$C$53:$M$53</c:f>
              <c:strCache>
                <c:ptCount val="11"/>
                <c:pt idx="0">
                  <c:v>18-24</c:v>
                </c:pt>
                <c:pt idx="1">
                  <c:v>25+</c:v>
                </c:pt>
                <c:pt idx="2">
                  <c:v>Total</c:v>
                </c:pt>
                <c:pt idx="4">
                  <c:v>18-24</c:v>
                </c:pt>
                <c:pt idx="5">
                  <c:v>25+</c:v>
                </c:pt>
                <c:pt idx="6">
                  <c:v>Total</c:v>
                </c:pt>
                <c:pt idx="8">
                  <c:v>18-24</c:v>
                </c:pt>
                <c:pt idx="9">
                  <c:v>25+</c:v>
                </c:pt>
                <c:pt idx="10">
                  <c:v>Total</c:v>
                </c:pt>
              </c:strCache>
            </c:strRef>
          </c:cat>
          <c:val>
            <c:numRef>
              <c:f>Grafico!$C$56:$M$56</c:f>
              <c:numCache>
                <c:formatCode>0.0%</c:formatCode>
                <c:ptCount val="11"/>
                <c:pt idx="0">
                  <c:v>0.51639999999999997</c:v>
                </c:pt>
                <c:pt idx="1">
                  <c:v>0.54990000000000006</c:v>
                </c:pt>
                <c:pt idx="2">
                  <c:v>0.54039999999999999</c:v>
                </c:pt>
                <c:pt idx="4">
                  <c:v>0.31369999999999998</c:v>
                </c:pt>
                <c:pt idx="5">
                  <c:v>0.38679999999999998</c:v>
                </c:pt>
                <c:pt idx="6">
                  <c:v>0.36499999999999999</c:v>
                </c:pt>
                <c:pt idx="8">
                  <c:v>0.29020000000000001</c:v>
                </c:pt>
                <c:pt idx="9">
                  <c:v>0.35599999999999998</c:v>
                </c:pt>
                <c:pt idx="10">
                  <c:v>0.32879999999999998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DC3-4025-8679-E9631A22B87F}"/>
            </c:ext>
          </c:extLst>
        </c:ser>
        <c:ser>
          <c:idx val="1"/>
          <c:order val="1"/>
          <c:tx>
            <c:strRef>
              <c:f>Grafico!$B$55</c:f>
              <c:strCache>
                <c:ptCount val="1"/>
                <c:pt idx="0">
                  <c:v>Middle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Grafico!$C$53:$M$53</c:f>
              <c:strCache>
                <c:ptCount val="11"/>
                <c:pt idx="0">
                  <c:v>18-24</c:v>
                </c:pt>
                <c:pt idx="1">
                  <c:v>25+</c:v>
                </c:pt>
                <c:pt idx="2">
                  <c:v>Total</c:v>
                </c:pt>
                <c:pt idx="4">
                  <c:v>18-24</c:v>
                </c:pt>
                <c:pt idx="5">
                  <c:v>25+</c:v>
                </c:pt>
                <c:pt idx="6">
                  <c:v>Total</c:v>
                </c:pt>
                <c:pt idx="8">
                  <c:v>18-24</c:v>
                </c:pt>
                <c:pt idx="9">
                  <c:v>25+</c:v>
                </c:pt>
                <c:pt idx="10">
                  <c:v>Total</c:v>
                </c:pt>
              </c:strCache>
            </c:strRef>
          </c:cat>
          <c:val>
            <c:numRef>
              <c:f>Grafico!$C$55:$M$55</c:f>
              <c:numCache>
                <c:formatCode>0.0%</c:formatCode>
                <c:ptCount val="11"/>
                <c:pt idx="0">
                  <c:v>0.38519999999999999</c:v>
                </c:pt>
                <c:pt idx="1">
                  <c:v>0.38640000000000002</c:v>
                </c:pt>
                <c:pt idx="2">
                  <c:v>0.3861</c:v>
                </c:pt>
                <c:pt idx="4">
                  <c:v>0.59460000000000002</c:v>
                </c:pt>
                <c:pt idx="5">
                  <c:v>0.54849999999999999</c:v>
                </c:pt>
                <c:pt idx="6">
                  <c:v>0.56220000000000003</c:v>
                </c:pt>
                <c:pt idx="8">
                  <c:v>0.49609999999999999</c:v>
                </c:pt>
                <c:pt idx="9">
                  <c:v>0.4672</c:v>
                </c:pt>
                <c:pt idx="10">
                  <c:v>0.47910000000000003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DC3-4025-8679-E9631A22B87F}"/>
            </c:ext>
          </c:extLst>
        </c:ser>
        <c:ser>
          <c:idx val="0"/>
          <c:order val="2"/>
          <c:tx>
            <c:strRef>
              <c:f>Grafico!$B$54</c:f>
              <c:strCache>
                <c:ptCount val="1"/>
                <c:pt idx="0">
                  <c:v>Never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Grafico!$C$53:$M$53</c:f>
              <c:strCache>
                <c:ptCount val="11"/>
                <c:pt idx="0">
                  <c:v>18-24</c:v>
                </c:pt>
                <c:pt idx="1">
                  <c:v>25+</c:v>
                </c:pt>
                <c:pt idx="2">
                  <c:v>Total</c:v>
                </c:pt>
                <c:pt idx="4">
                  <c:v>18-24</c:v>
                </c:pt>
                <c:pt idx="5">
                  <c:v>25+</c:v>
                </c:pt>
                <c:pt idx="6">
                  <c:v>Total</c:v>
                </c:pt>
                <c:pt idx="8">
                  <c:v>18-24</c:v>
                </c:pt>
                <c:pt idx="9">
                  <c:v>25+</c:v>
                </c:pt>
                <c:pt idx="10">
                  <c:v>Total</c:v>
                </c:pt>
              </c:strCache>
            </c:strRef>
          </c:cat>
          <c:val>
            <c:numRef>
              <c:f>Grafico!$C$54:$M$54</c:f>
              <c:numCache>
                <c:formatCode>0.0%</c:formatCode>
                <c:ptCount val="11"/>
                <c:pt idx="0">
                  <c:v>9.8400000000000001E-2</c:v>
                </c:pt>
                <c:pt idx="1">
                  <c:v>6.3600000000000004E-2</c:v>
                </c:pt>
                <c:pt idx="2">
                  <c:v>7.3499999999999996E-2</c:v>
                </c:pt>
                <c:pt idx="4">
                  <c:v>9.1700000000000004E-2</c:v>
                </c:pt>
                <c:pt idx="5">
                  <c:v>6.4799999999999996E-2</c:v>
                </c:pt>
                <c:pt idx="6">
                  <c:v>7.2800000000000004E-2</c:v>
                </c:pt>
                <c:pt idx="8">
                  <c:v>0.2137</c:v>
                </c:pt>
                <c:pt idx="9">
                  <c:v>0.17680000000000001</c:v>
                </c:pt>
                <c:pt idx="10">
                  <c:v>0.192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DC3-4025-8679-E9631A22B87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4"/>
        <c:overlap val="100"/>
        <c:axId val="-1898736688"/>
        <c:axId val="-1898742672"/>
      </c:barChart>
      <c:catAx>
        <c:axId val="-18987366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sz="1200" b="1" i="0" u="none" strike="noStrike" kern="1200" cap="all" baseline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s-PE" sz="1200" b="1" i="0" u="none" strike="noStrike" kern="1200" cap="all" baseline="0" dirty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BRAZIL                                                                      </a:t>
                </a:r>
                <a:r>
                  <a:rPr lang="es-PE" sz="1200" b="1" i="0" u="none" strike="noStrike" kern="1200" cap="all" baseline="0" dirty="0" smtClean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MEXICO                                                                     </a:t>
                </a:r>
                <a:r>
                  <a:rPr lang="es-PE" sz="1200" b="1" i="0" u="none" strike="noStrike" kern="1200" cap="all" baseline="0" dirty="0" err="1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PeRÚ</a:t>
                </a:r>
                <a:endParaRPr lang="es-PE" sz="1200" b="1" i="0" u="none" strike="noStrike" kern="1200" cap="all" baseline="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c:rich>
          </c:tx>
          <c:layout>
            <c:manualLayout>
              <c:xMode val="edge"/>
              <c:yMode val="edge"/>
              <c:x val="0.17844754649909589"/>
              <c:y val="0.95884244187159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sz="1200" b="1" i="0" u="none" strike="noStrike" kern="1200" cap="all" baseline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s-P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s-PE"/>
          </a:p>
        </c:txPr>
        <c:crossAx val="-1898742672"/>
        <c:crosses val="autoZero"/>
        <c:auto val="1"/>
        <c:lblAlgn val="ctr"/>
        <c:lblOffset val="100"/>
        <c:noMultiLvlLbl val="0"/>
      </c:catAx>
      <c:valAx>
        <c:axId val="-189874267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200" b="0" i="0" u="none" strike="noStrike" kern="1200" cap="none" baseline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s-PE" sz="1200" b="0" i="0" u="none" strike="noStrike" kern="1200" cap="none" baseline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Percentage of MSM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200" b="0" i="0" u="none" strike="noStrike" kern="1200" cap="none" baseline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s-PE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s-PE"/>
          </a:p>
        </c:txPr>
        <c:crossAx val="-1898736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cap="none" spc="20" baseline="0">
                <a:solidFill>
                  <a:srgbClr val="E8303B"/>
                </a:solidFill>
                <a:latin typeface="+mn-lt"/>
                <a:ea typeface="+mn-ea"/>
                <a:cs typeface="+mn-cs"/>
              </a:defRPr>
            </a:pPr>
            <a:r>
              <a:rPr lang="es-MX" b="1" dirty="0" err="1">
                <a:solidFill>
                  <a:srgbClr val="E8303B"/>
                </a:solidFill>
              </a:rPr>
              <a:t>Recent</a:t>
            </a:r>
            <a:r>
              <a:rPr lang="es-MX" b="1" dirty="0">
                <a:solidFill>
                  <a:srgbClr val="E8303B"/>
                </a:solidFill>
              </a:rPr>
              <a:t> HIV diagnosis (</a:t>
            </a:r>
            <a:r>
              <a:rPr lang="es-MX" b="1" dirty="0" err="1">
                <a:solidFill>
                  <a:srgbClr val="E8303B"/>
                </a:solidFill>
              </a:rPr>
              <a:t>last</a:t>
            </a:r>
            <a:r>
              <a:rPr lang="es-MX" b="1" dirty="0">
                <a:solidFill>
                  <a:srgbClr val="E8303B"/>
                </a:solidFill>
              </a:rPr>
              <a:t> 12 </a:t>
            </a:r>
            <a:r>
              <a:rPr lang="es-MX" b="1" dirty="0" err="1">
                <a:solidFill>
                  <a:srgbClr val="E8303B"/>
                </a:solidFill>
              </a:rPr>
              <a:t>months</a:t>
            </a:r>
            <a:r>
              <a:rPr lang="es-MX" b="1" dirty="0">
                <a:solidFill>
                  <a:srgbClr val="E8303B"/>
                </a:solidFill>
              </a:rPr>
              <a:t>) of </a:t>
            </a:r>
            <a:r>
              <a:rPr lang="es-MX" b="1" dirty="0" err="1">
                <a:solidFill>
                  <a:srgbClr val="E8303B"/>
                </a:solidFill>
              </a:rPr>
              <a:t>participant</a:t>
            </a:r>
            <a:r>
              <a:rPr lang="es-MX" b="1" dirty="0">
                <a:solidFill>
                  <a:srgbClr val="E8303B"/>
                </a:solidFill>
              </a:rPr>
              <a:t> </a:t>
            </a:r>
            <a:r>
              <a:rPr lang="es-MX" b="1" dirty="0" err="1">
                <a:solidFill>
                  <a:srgbClr val="E8303B"/>
                </a:solidFill>
              </a:rPr>
              <a:t>younger</a:t>
            </a:r>
            <a:r>
              <a:rPr lang="es-MX" b="1" dirty="0">
                <a:solidFill>
                  <a:srgbClr val="E8303B"/>
                </a:solidFill>
              </a:rPr>
              <a:t> </a:t>
            </a:r>
            <a:r>
              <a:rPr lang="es-MX" b="1" dirty="0" err="1">
                <a:solidFill>
                  <a:srgbClr val="E8303B"/>
                </a:solidFill>
              </a:rPr>
              <a:t>than</a:t>
            </a:r>
            <a:r>
              <a:rPr lang="es-MX" b="1" dirty="0">
                <a:solidFill>
                  <a:srgbClr val="E8303B"/>
                </a:solidFill>
              </a:rPr>
              <a:t> 25 </a:t>
            </a:r>
            <a:r>
              <a:rPr lang="es-MX" b="1" dirty="0" err="1">
                <a:solidFill>
                  <a:srgbClr val="E8303B"/>
                </a:solidFill>
              </a:rPr>
              <a:t>years</a:t>
            </a:r>
            <a:r>
              <a:rPr lang="es-MX" b="1" dirty="0">
                <a:solidFill>
                  <a:srgbClr val="E8303B"/>
                </a:solidFill>
              </a:rPr>
              <a:t> </a:t>
            </a:r>
            <a:r>
              <a:rPr lang="es-MX" b="1" dirty="0" err="1">
                <a:solidFill>
                  <a:srgbClr val="E8303B"/>
                </a:solidFill>
              </a:rPr>
              <a:t>old</a:t>
            </a:r>
            <a:r>
              <a:rPr lang="es-MX" b="1" dirty="0">
                <a:solidFill>
                  <a:srgbClr val="E8303B"/>
                </a:solidFill>
              </a:rPr>
              <a:t> </a:t>
            </a:r>
            <a:r>
              <a:rPr lang="es-MX" b="1" dirty="0" err="1">
                <a:solidFill>
                  <a:srgbClr val="E8303B"/>
                </a:solidFill>
              </a:rPr>
              <a:t>by</a:t>
            </a:r>
            <a:r>
              <a:rPr lang="es-MX" b="1" dirty="0">
                <a:solidFill>
                  <a:srgbClr val="E8303B"/>
                </a:solidFill>
              </a:rPr>
              <a:t> </a:t>
            </a:r>
            <a:r>
              <a:rPr lang="es-MX" b="1" dirty="0" err="1">
                <a:solidFill>
                  <a:srgbClr val="E8303B"/>
                </a:solidFill>
              </a:rPr>
              <a:t>geographic</a:t>
            </a:r>
            <a:r>
              <a:rPr lang="es-MX" b="1" dirty="0">
                <a:solidFill>
                  <a:srgbClr val="E8303B"/>
                </a:solidFill>
              </a:rPr>
              <a:t> </a:t>
            </a:r>
            <a:r>
              <a:rPr lang="es-MX" b="1" dirty="0" err="1">
                <a:solidFill>
                  <a:srgbClr val="E8303B"/>
                </a:solidFill>
              </a:rPr>
              <a:t>zone</a:t>
            </a:r>
            <a:endParaRPr lang="es-MX" b="1" dirty="0">
              <a:solidFill>
                <a:srgbClr val="E8303B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cap="none" spc="20" baseline="0">
              <a:solidFill>
                <a:srgbClr val="E8303B"/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>
        <c:manualLayout>
          <c:layoutTarget val="inner"/>
          <c:xMode val="edge"/>
          <c:yMode val="edge"/>
          <c:x val="8.5375519747116213E-2"/>
          <c:y val="0.28678453942012672"/>
          <c:w val="0.89022947890565807"/>
          <c:h val="0.45159173422200805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885-40A9-B6EE-9BC11A24CAB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4C808CA-7F76-4A94-A86A-4360CF47C401}" type="VALUE">
                      <a:rPr lang="en-US"/>
                      <a:pPr/>
                      <a:t>[VALOR]</a:t>
                    </a:fld>
                    <a:r>
                      <a:rPr lang="en-US" baseline="0"/>
                      <a:t> (n:175)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885-40A9-B6EE-9BC11A24CAB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47383E1-5886-4CA0-807E-D3B479CFAAD1}" type="VALUE">
                      <a:rPr lang="en-US"/>
                      <a:pPr/>
                      <a:t>[VALOR]</a:t>
                    </a:fld>
                    <a:r>
                      <a:rPr lang="en-US"/>
                      <a:t> (n:177)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885-40A9-B6EE-9BC11A24CAB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E6252CB-7A09-4FBB-8930-2B922950ACC1}" type="VALUE">
                      <a:rPr lang="en-US"/>
                      <a:pPr/>
                      <a:t>[VALOR]</a:t>
                    </a:fld>
                    <a:r>
                      <a:rPr lang="en-US"/>
                      <a:t> (n:141)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885-40A9-B6EE-9BC11A24CAB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D456FE8-939F-465C-8753-0E4D51758791}" type="VALUE">
                      <a:rPr lang="en-US"/>
                      <a:pPr/>
                      <a:t>[VALOR]</a:t>
                    </a:fld>
                    <a:r>
                      <a:rPr lang="en-US"/>
                      <a:t> (n:103)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885-40A9-B6EE-9BC11A24CAB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5C4B64C-CFE4-4513-AB57-68A945F6FF9E}" type="VALUE">
                      <a:rPr lang="en-US"/>
                      <a:pPr/>
                      <a:t>[VALOR]</a:t>
                    </a:fld>
                    <a:r>
                      <a:rPr lang="en-US"/>
                      <a:t> (n:27)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2885-40A9-B6EE-9BC11A24CAB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FF8A679B-7EBE-496E-A6DF-C4762C1CD660}" type="VALUE">
                      <a:rPr lang="en-US"/>
                      <a:pPr/>
                      <a:t>[VALOR]</a:t>
                    </a:fld>
                    <a:r>
                      <a:rPr lang="en-US"/>
                      <a:t> (n:623)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885-40A9-B6EE-9BC11A24CAB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HIV!$M$5:$M$10</c:f>
              <c:strCache>
                <c:ptCount val="6"/>
                <c:pt idx="0">
                  <c:v>Brasil</c:v>
                </c:pt>
                <c:pt idx="1">
                  <c:v>Andean countries and Suriname</c:v>
                </c:pt>
                <c:pt idx="2">
                  <c:v>Mexico</c:v>
                </c:pt>
                <c:pt idx="3">
                  <c:v>Southern cone</c:v>
                </c:pt>
                <c:pt idx="4">
                  <c:v>Central America</c:v>
                </c:pt>
                <c:pt idx="5">
                  <c:v>Total</c:v>
                </c:pt>
              </c:strCache>
            </c:strRef>
          </c:cat>
          <c:val>
            <c:numRef>
              <c:f>HIV!$Q$5:$Q$10</c:f>
              <c:numCache>
                <c:formatCode>0.0%</c:formatCode>
                <c:ptCount val="6"/>
                <c:pt idx="0">
                  <c:v>2.9746727859935408E-2</c:v>
                </c:pt>
                <c:pt idx="1">
                  <c:v>3.0745179781136008E-2</c:v>
                </c:pt>
                <c:pt idx="2">
                  <c:v>2.8273511128935232E-2</c:v>
                </c:pt>
                <c:pt idx="3">
                  <c:v>3.0011655011655012E-2</c:v>
                </c:pt>
                <c:pt idx="4">
                  <c:v>1.5050167224080268E-2</c:v>
                </c:pt>
                <c:pt idx="5">
                  <c:v>2.8508671578273005E-2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2885-40A9-B6EE-9BC11A24CAB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846096320"/>
        <c:axId val="-1846099040"/>
      </c:barChart>
      <c:catAx>
        <c:axId val="-184609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846099040"/>
        <c:crosses val="autoZero"/>
        <c:auto val="1"/>
        <c:lblAlgn val="ctr"/>
        <c:lblOffset val="100"/>
        <c:noMultiLvlLbl val="0"/>
      </c:catAx>
      <c:valAx>
        <c:axId val="-184609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846096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P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rgbClr val="E8303B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rgbClr val="E8303B"/>
                </a:solidFill>
              </a:rPr>
              <a:t>Estimated distribution of new HIV infections among adolescents and young people 15-24 years, by sex, Latin America and the Caribbean, 2016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rgbClr val="E8303B"/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1"/>
          <c:order val="0"/>
          <c:tx>
            <c:strRef>
              <c:f>'36.2 Infects_distribution15-24'!$D$24</c:f>
              <c:strCache>
                <c:ptCount val="1"/>
                <c:pt idx="0">
                  <c:v>Boys and young men (15-24)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'36.2 Infects_distribution15-24'!$A$25:$A$50</c:f>
              <c:strCache>
                <c:ptCount val="26"/>
                <c:pt idx="0">
                  <c:v>Haiti</c:v>
                </c:pt>
                <c:pt idx="1">
                  <c:v>Guyana</c:v>
                </c:pt>
                <c:pt idx="2">
                  <c:v>Suriname</c:v>
                </c:pt>
                <c:pt idx="3">
                  <c:v>Belize</c:v>
                </c:pt>
                <c:pt idx="4">
                  <c:v>Guatemala</c:v>
                </c:pt>
                <c:pt idx="5">
                  <c:v>Dominican Republic</c:v>
                </c:pt>
                <c:pt idx="6">
                  <c:v>Venezuela</c:v>
                </c:pt>
                <c:pt idx="7">
                  <c:v>Barbados</c:v>
                </c:pt>
                <c:pt idx="8">
                  <c:v>Jamaica</c:v>
                </c:pt>
                <c:pt idx="9">
                  <c:v>Brazil</c:v>
                </c:pt>
                <c:pt idx="10">
                  <c:v>Trinidad and Tobago</c:v>
                </c:pt>
                <c:pt idx="11">
                  <c:v>El Salvador</c:v>
                </c:pt>
                <c:pt idx="12">
                  <c:v>Argentina</c:v>
                </c:pt>
                <c:pt idx="13">
                  <c:v>Panama</c:v>
                </c:pt>
                <c:pt idx="14">
                  <c:v>Chile</c:v>
                </c:pt>
                <c:pt idx="15">
                  <c:v>Cuba</c:v>
                </c:pt>
                <c:pt idx="16">
                  <c:v>Ecuador</c:v>
                </c:pt>
                <c:pt idx="17">
                  <c:v>Bolivia</c:v>
                </c:pt>
                <c:pt idx="18">
                  <c:v>Nicaragua</c:v>
                </c:pt>
                <c:pt idx="19">
                  <c:v>Honduras</c:v>
                </c:pt>
                <c:pt idx="20">
                  <c:v>Paraguay</c:v>
                </c:pt>
                <c:pt idx="21">
                  <c:v>Peru</c:v>
                </c:pt>
                <c:pt idx="22">
                  <c:v>Uruguay</c:v>
                </c:pt>
                <c:pt idx="23">
                  <c:v>Mexico</c:v>
                </c:pt>
                <c:pt idx="24">
                  <c:v>Costa Rica</c:v>
                </c:pt>
                <c:pt idx="25">
                  <c:v>Colombia</c:v>
                </c:pt>
              </c:strCache>
            </c:strRef>
          </c:cat>
          <c:val>
            <c:numRef>
              <c:f>'36.2 Infects_distribution15-24'!$D$25:$D$50</c:f>
              <c:numCache>
                <c:formatCode>_(* #,##0_);_(* \(#,##0\);_(* "-"??_);_(@_)</c:formatCode>
                <c:ptCount val="26"/>
                <c:pt idx="0">
                  <c:v>775.54119000000003</c:v>
                </c:pt>
                <c:pt idx="1">
                  <c:v>117.07452000000001</c:v>
                </c:pt>
                <c:pt idx="2">
                  <c:v>61.245359999999998</c:v>
                </c:pt>
                <c:pt idx="3">
                  <c:v>49.351739999999999</c:v>
                </c:pt>
                <c:pt idx="4">
                  <c:v>578.09041999999999</c:v>
                </c:pt>
                <c:pt idx="5">
                  <c:v>512.32842000000005</c:v>
                </c:pt>
                <c:pt idx="6">
                  <c:v>1290.08788</c:v>
                </c:pt>
                <c:pt idx="7">
                  <c:v>14.07709</c:v>
                </c:pt>
                <c:pt idx="8">
                  <c:v>400.30867000000001</c:v>
                </c:pt>
                <c:pt idx="9">
                  <c:v>10006.599850000001</c:v>
                </c:pt>
                <c:pt idx="10">
                  <c:v>68.939229999999995</c:v>
                </c:pt>
                <c:pt idx="11">
                  <c:v>246.34069</c:v>
                </c:pt>
                <c:pt idx="12">
                  <c:v>1198.4444599999999</c:v>
                </c:pt>
                <c:pt idx="13">
                  <c:v>290.19225999999998</c:v>
                </c:pt>
                <c:pt idx="14">
                  <c:v>1000.4450900000001</c:v>
                </c:pt>
                <c:pt idx="15">
                  <c:v>614.20960000000002</c:v>
                </c:pt>
                <c:pt idx="16">
                  <c:v>454.37365</c:v>
                </c:pt>
                <c:pt idx="17">
                  <c:v>284.97188</c:v>
                </c:pt>
                <c:pt idx="18">
                  <c:v>94.338520000000003</c:v>
                </c:pt>
                <c:pt idx="19">
                  <c:v>232.47423000000001</c:v>
                </c:pt>
                <c:pt idx="20">
                  <c:v>324.10507000000001</c:v>
                </c:pt>
                <c:pt idx="21">
                  <c:v>664.87701000000004</c:v>
                </c:pt>
                <c:pt idx="22">
                  <c:v>120.27657000000001</c:v>
                </c:pt>
                <c:pt idx="23">
                  <c:v>3184.3354599999998</c:v>
                </c:pt>
                <c:pt idx="24">
                  <c:v>222.17435</c:v>
                </c:pt>
                <c:pt idx="25">
                  <c:v>1560.1682499999999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6C4-441B-9430-3A66F2C7103D}"/>
            </c:ext>
          </c:extLst>
        </c:ser>
        <c:ser>
          <c:idx val="0"/>
          <c:order val="1"/>
          <c:tx>
            <c:strRef>
              <c:f>'36.2 Infects_distribution15-24'!$B$24</c:f>
              <c:strCache>
                <c:ptCount val="1"/>
                <c:pt idx="0">
                  <c:v>Girls and young women (15-24)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'36.2 Infects_distribution15-24'!$A$25:$A$50</c:f>
              <c:strCache>
                <c:ptCount val="26"/>
                <c:pt idx="0">
                  <c:v>Haiti</c:v>
                </c:pt>
                <c:pt idx="1">
                  <c:v>Guyana</c:v>
                </c:pt>
                <c:pt idx="2">
                  <c:v>Suriname</c:v>
                </c:pt>
                <c:pt idx="3">
                  <c:v>Belize</c:v>
                </c:pt>
                <c:pt idx="4">
                  <c:v>Guatemala</c:v>
                </c:pt>
                <c:pt idx="5">
                  <c:v>Dominican Republic</c:v>
                </c:pt>
                <c:pt idx="6">
                  <c:v>Venezuela</c:v>
                </c:pt>
                <c:pt idx="7">
                  <c:v>Barbados</c:v>
                </c:pt>
                <c:pt idx="8">
                  <c:v>Jamaica</c:v>
                </c:pt>
                <c:pt idx="9">
                  <c:v>Brazil</c:v>
                </c:pt>
                <c:pt idx="10">
                  <c:v>Trinidad and Tobago</c:v>
                </c:pt>
                <c:pt idx="11">
                  <c:v>El Salvador</c:v>
                </c:pt>
                <c:pt idx="12">
                  <c:v>Argentina</c:v>
                </c:pt>
                <c:pt idx="13">
                  <c:v>Panama</c:v>
                </c:pt>
                <c:pt idx="14">
                  <c:v>Chile</c:v>
                </c:pt>
                <c:pt idx="15">
                  <c:v>Cuba</c:v>
                </c:pt>
                <c:pt idx="16">
                  <c:v>Ecuador</c:v>
                </c:pt>
                <c:pt idx="17">
                  <c:v>Bolivia</c:v>
                </c:pt>
                <c:pt idx="18">
                  <c:v>Nicaragua</c:v>
                </c:pt>
                <c:pt idx="19">
                  <c:v>Honduras</c:v>
                </c:pt>
                <c:pt idx="20">
                  <c:v>Paraguay</c:v>
                </c:pt>
                <c:pt idx="21">
                  <c:v>Peru</c:v>
                </c:pt>
                <c:pt idx="22">
                  <c:v>Uruguay</c:v>
                </c:pt>
                <c:pt idx="23">
                  <c:v>Mexico</c:v>
                </c:pt>
                <c:pt idx="24">
                  <c:v>Costa Rica</c:v>
                </c:pt>
                <c:pt idx="25">
                  <c:v>Colombia</c:v>
                </c:pt>
              </c:strCache>
            </c:strRef>
          </c:cat>
          <c:val>
            <c:numRef>
              <c:f>'36.2 Infects_distribution15-24'!$B$25:$B$50</c:f>
              <c:numCache>
                <c:formatCode>_(* #,##0_);_(* \(#,##0\);_(* "-"??_);_(@_)</c:formatCode>
                <c:ptCount val="26"/>
                <c:pt idx="0">
                  <c:v>1420.1676</c:v>
                </c:pt>
                <c:pt idx="1">
                  <c:v>176.78869</c:v>
                </c:pt>
                <c:pt idx="2">
                  <c:v>70.652460000000005</c:v>
                </c:pt>
                <c:pt idx="3">
                  <c:v>54.733820000000001</c:v>
                </c:pt>
                <c:pt idx="4">
                  <c:v>591.87897999999996</c:v>
                </c:pt>
                <c:pt idx="5">
                  <c:v>458.28525000000002</c:v>
                </c:pt>
                <c:pt idx="6">
                  <c:v>1067.8591200000001</c:v>
                </c:pt>
                <c:pt idx="7">
                  <c:v>10.420870000000001</c:v>
                </c:pt>
                <c:pt idx="8">
                  <c:v>259.95807000000002</c:v>
                </c:pt>
                <c:pt idx="9">
                  <c:v>6182.5229499999996</c:v>
                </c:pt>
                <c:pt idx="10">
                  <c:v>42.053249999999998</c:v>
                </c:pt>
                <c:pt idx="11">
                  <c:v>144.51222000000001</c:v>
                </c:pt>
                <c:pt idx="12">
                  <c:v>697.36216999999999</c:v>
                </c:pt>
                <c:pt idx="13">
                  <c:v>168.12912</c:v>
                </c:pt>
                <c:pt idx="14">
                  <c:v>578.81893000000002</c:v>
                </c:pt>
                <c:pt idx="15">
                  <c:v>352.04782999999998</c:v>
                </c:pt>
                <c:pt idx="16">
                  <c:v>259.13276999999999</c:v>
                </c:pt>
                <c:pt idx="17">
                  <c:v>160.70396</c:v>
                </c:pt>
                <c:pt idx="18">
                  <c:v>52.823920000000001</c:v>
                </c:pt>
                <c:pt idx="19">
                  <c:v>130.06551999999999</c:v>
                </c:pt>
                <c:pt idx="20">
                  <c:v>179.71417</c:v>
                </c:pt>
                <c:pt idx="21">
                  <c:v>278.67086</c:v>
                </c:pt>
                <c:pt idx="22">
                  <c:v>49.771329999999999</c:v>
                </c:pt>
                <c:pt idx="23">
                  <c:v>1197.64825</c:v>
                </c:pt>
                <c:pt idx="24">
                  <c:v>67.136219999999994</c:v>
                </c:pt>
                <c:pt idx="25">
                  <c:v>250.15447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6C4-441B-9430-3A66F2C710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100"/>
        <c:axId val="-1846095776"/>
        <c:axId val="-1846085984"/>
        <c:extLst xmlns:c16r2="http://schemas.microsoft.com/office/drawing/2015/06/chart"/>
      </c:barChart>
      <c:catAx>
        <c:axId val="-184609577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846085984"/>
        <c:crosses val="autoZero"/>
        <c:auto val="1"/>
        <c:lblAlgn val="ctr"/>
        <c:lblOffset val="100"/>
        <c:noMultiLvlLbl val="0"/>
      </c:catAx>
      <c:valAx>
        <c:axId val="-1846085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846095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graphs!$A$82:$B$82</c:f>
              <c:strCache>
                <c:ptCount val="1"/>
                <c:pt idx="0">
                  <c:v>Latin America Females Adults (15+) estimate</c:v>
                </c:pt>
              </c:strCache>
            </c:strRef>
          </c:tx>
          <c:spPr>
            <a:ln w="28575">
              <a:solidFill>
                <a:srgbClr val="7030A0"/>
              </a:solidFill>
            </a:ln>
          </c:spPr>
          <c:marker>
            <c:symbol val="none"/>
          </c:marker>
          <c:cat>
            <c:numRef>
              <c:f>graphs!$C$178:$C$193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graphs!$D$82:$D$97</c:f>
              <c:numCache>
                <c:formatCode>General</c:formatCode>
                <c:ptCount val="16"/>
                <c:pt idx="0">
                  <c:v>28148</c:v>
                </c:pt>
                <c:pt idx="1">
                  <c:v>28077</c:v>
                </c:pt>
                <c:pt idx="2">
                  <c:v>27836</c:v>
                </c:pt>
                <c:pt idx="3">
                  <c:v>28212</c:v>
                </c:pt>
                <c:pt idx="4">
                  <c:v>28324</c:v>
                </c:pt>
                <c:pt idx="5">
                  <c:v>28073</c:v>
                </c:pt>
                <c:pt idx="6">
                  <c:v>27217</c:v>
                </c:pt>
                <c:pt idx="7">
                  <c:v>26999</c:v>
                </c:pt>
                <c:pt idx="8">
                  <c:v>26925</c:v>
                </c:pt>
                <c:pt idx="9">
                  <c:v>26666</c:v>
                </c:pt>
                <c:pt idx="10">
                  <c:v>26232</c:v>
                </c:pt>
                <c:pt idx="11">
                  <c:v>26053</c:v>
                </c:pt>
                <c:pt idx="12">
                  <c:v>26086</c:v>
                </c:pt>
                <c:pt idx="13">
                  <c:v>25900</c:v>
                </c:pt>
                <c:pt idx="14">
                  <c:v>25934</c:v>
                </c:pt>
                <c:pt idx="15">
                  <c:v>25910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graphs!$A$178:$B$178</c:f>
              <c:strCache>
                <c:ptCount val="1"/>
                <c:pt idx="0">
                  <c:v>Latin America Males Adults (15+) estimate</c:v>
                </c:pt>
              </c:strCache>
            </c:strRef>
          </c:tx>
          <c:spPr>
            <a:ln w="28575">
              <a:solidFill>
                <a:srgbClr val="FFC000"/>
              </a:solidFill>
            </a:ln>
          </c:spPr>
          <c:marker>
            <c:symbol val="none"/>
          </c:marker>
          <c:cat>
            <c:numRef>
              <c:f>graphs!$C$178:$C$193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graphs!$D$178:$D$193</c:f>
              <c:numCache>
                <c:formatCode>General</c:formatCode>
                <c:ptCount val="16"/>
                <c:pt idx="0">
                  <c:v>57144</c:v>
                </c:pt>
                <c:pt idx="1">
                  <c:v>58034</c:v>
                </c:pt>
                <c:pt idx="2">
                  <c:v>59027</c:v>
                </c:pt>
                <c:pt idx="3">
                  <c:v>59424</c:v>
                </c:pt>
                <c:pt idx="4">
                  <c:v>59440</c:v>
                </c:pt>
                <c:pt idx="5">
                  <c:v>60256</c:v>
                </c:pt>
                <c:pt idx="6">
                  <c:v>61351</c:v>
                </c:pt>
                <c:pt idx="7">
                  <c:v>61275</c:v>
                </c:pt>
                <c:pt idx="8">
                  <c:v>61537</c:v>
                </c:pt>
                <c:pt idx="9">
                  <c:v>62199</c:v>
                </c:pt>
                <c:pt idx="10">
                  <c:v>62635</c:v>
                </c:pt>
                <c:pt idx="11">
                  <c:v>63263</c:v>
                </c:pt>
                <c:pt idx="12">
                  <c:v>63705</c:v>
                </c:pt>
                <c:pt idx="13">
                  <c:v>64158</c:v>
                </c:pt>
                <c:pt idx="14">
                  <c:v>64445</c:v>
                </c:pt>
                <c:pt idx="15">
                  <c:v>64748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846087072"/>
        <c:axId val="-1846095232"/>
      </c:lineChart>
      <c:catAx>
        <c:axId val="-1846087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s-PE"/>
          </a:p>
        </c:txPr>
        <c:crossAx val="-1846095232"/>
        <c:crosses val="autoZero"/>
        <c:auto val="1"/>
        <c:lblAlgn val="ctr"/>
        <c:lblOffset val="100"/>
        <c:noMultiLvlLbl val="0"/>
      </c:catAx>
      <c:valAx>
        <c:axId val="-184609523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New HIV infections</a:t>
                </a:r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crossAx val="-184608707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100" b="1"/>
          </a:pPr>
          <a:endParaRPr lang="es-PE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6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600" dirty="0" err="1"/>
              <a:t>Any</a:t>
            </a:r>
            <a:r>
              <a:rPr lang="es-MX" sz="1600" dirty="0"/>
              <a:t> </a:t>
            </a:r>
            <a:r>
              <a:rPr lang="es-MX" sz="1600" dirty="0" err="1"/>
              <a:t>Syphilis</a:t>
            </a:r>
            <a:r>
              <a:rPr lang="es-MX" sz="1600" dirty="0"/>
              <a:t>, Chlamydia OR </a:t>
            </a:r>
            <a:r>
              <a:rPr lang="es-MX" sz="1600" dirty="0" err="1"/>
              <a:t>gonorrhea</a:t>
            </a:r>
            <a:r>
              <a:rPr lang="es-MX" sz="1600" dirty="0"/>
              <a:t> diagnosis in </a:t>
            </a:r>
            <a:r>
              <a:rPr lang="es-MX" sz="1600" dirty="0" err="1"/>
              <a:t>the</a:t>
            </a:r>
            <a:r>
              <a:rPr lang="es-MX" sz="1600" dirty="0"/>
              <a:t> </a:t>
            </a:r>
            <a:r>
              <a:rPr lang="es-MX" sz="1600" dirty="0" err="1"/>
              <a:t>last</a:t>
            </a:r>
            <a:r>
              <a:rPr lang="es-MX" sz="1600" dirty="0"/>
              <a:t> 12 </a:t>
            </a:r>
            <a:r>
              <a:rPr lang="es-MX" sz="1600" dirty="0" err="1"/>
              <a:t>months</a:t>
            </a:r>
            <a:r>
              <a:rPr lang="es-MX" sz="1600" dirty="0"/>
              <a:t> in </a:t>
            </a:r>
            <a:r>
              <a:rPr lang="es-MX" sz="1600" dirty="0" err="1"/>
              <a:t>participant</a:t>
            </a:r>
            <a:r>
              <a:rPr lang="es-MX" sz="1600" dirty="0"/>
              <a:t> </a:t>
            </a:r>
            <a:r>
              <a:rPr lang="es-MX" sz="1600" dirty="0" err="1"/>
              <a:t>younger</a:t>
            </a:r>
            <a:r>
              <a:rPr lang="es-MX" sz="1600" dirty="0"/>
              <a:t> </a:t>
            </a:r>
            <a:r>
              <a:rPr lang="es-MX" sz="1600" dirty="0" err="1"/>
              <a:t>than</a:t>
            </a:r>
            <a:r>
              <a:rPr lang="es-MX" sz="1600" dirty="0"/>
              <a:t> 25 </a:t>
            </a:r>
            <a:r>
              <a:rPr lang="es-MX" sz="1600" dirty="0" err="1"/>
              <a:t>years</a:t>
            </a:r>
            <a:r>
              <a:rPr lang="es-MX" sz="1600" dirty="0"/>
              <a:t> </a:t>
            </a:r>
            <a:r>
              <a:rPr lang="es-MX" sz="1600" dirty="0" err="1"/>
              <a:t>old</a:t>
            </a:r>
            <a:r>
              <a:rPr lang="es-MX" sz="1600" dirty="0"/>
              <a:t> </a:t>
            </a:r>
            <a:r>
              <a:rPr lang="es-MX" sz="1600" dirty="0" err="1"/>
              <a:t>by</a:t>
            </a:r>
            <a:r>
              <a:rPr lang="es-MX" sz="1600" dirty="0"/>
              <a:t> </a:t>
            </a:r>
            <a:r>
              <a:rPr lang="es-MX" sz="1600" dirty="0" err="1"/>
              <a:t>geographic</a:t>
            </a:r>
            <a:r>
              <a:rPr lang="es-MX" sz="1600" dirty="0"/>
              <a:t> </a:t>
            </a:r>
            <a:r>
              <a:rPr lang="es-MX" sz="1600" dirty="0" err="1"/>
              <a:t>zone</a:t>
            </a:r>
            <a:endParaRPr lang="es-MX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6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>
        <c:manualLayout>
          <c:layoutTarget val="inner"/>
          <c:xMode val="edge"/>
          <c:yMode val="edge"/>
          <c:x val="8.246102660526558E-2"/>
          <c:y val="0.28416165748787481"/>
          <c:w val="0.90602595430143074"/>
          <c:h val="0.5196557033510608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6A-48A8-B89D-E7DBC7A32E9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E78277A8-BEC4-4104-B696-D6CD6192432D}" type="VALUE">
                      <a:rPr lang="en-US"/>
                      <a:pPr/>
                      <a:t>[VALOR]</a:t>
                    </a:fld>
                    <a:r>
                      <a:rPr lang="en-US"/>
                      <a:t> </a:t>
                    </a:r>
                  </a:p>
                  <a:p>
                    <a:r>
                      <a:rPr lang="en-US"/>
                      <a:t>(n:624)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E6A-48A8-B89D-E7DBC7A32E97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7E72759-7D58-40C0-97B8-A26C1FE696DF}" type="VALUE">
                      <a:rPr lang="en-US"/>
                      <a:pPr/>
                      <a:t>[VALOR]</a:t>
                    </a:fld>
                    <a:r>
                      <a:rPr lang="en-US"/>
                      <a:t> </a:t>
                    </a:r>
                  </a:p>
                  <a:p>
                    <a:r>
                      <a:rPr lang="en-US"/>
                      <a:t>(n:541)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E6A-48A8-B89D-E7DBC7A32E97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5287AA9-E949-4A1D-9156-2C93FBD82A01}" type="VALUE">
                      <a:rPr lang="en-US"/>
                      <a:pPr/>
                      <a:t>[VALOR]</a:t>
                    </a:fld>
                    <a:r>
                      <a:rPr lang="en-US"/>
                      <a:t> </a:t>
                    </a:r>
                  </a:p>
                  <a:p>
                    <a:r>
                      <a:rPr lang="en-US"/>
                      <a:t>(n:315)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E6A-48A8-B89D-E7DBC7A32E97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9104A02-266E-4D37-AF58-1DC582E8A90F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(n:289)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E6A-48A8-B89D-E7DBC7A32E97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365FC134-7B85-4043-A150-6B75ED96F9EB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(n:140)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9E6A-48A8-B89D-E7DBC7A32E97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3EE53843-B65D-46CF-AEB8-A6093974F3E2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(n:1909)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E6A-48A8-B89D-E7DBC7A32E97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STI!$U$5:$U$10</c:f>
              <c:strCache>
                <c:ptCount val="6"/>
                <c:pt idx="0">
                  <c:v>Brasil</c:v>
                </c:pt>
                <c:pt idx="1">
                  <c:v>Andean countries and Suriname</c:v>
                </c:pt>
                <c:pt idx="2">
                  <c:v>Mexico</c:v>
                </c:pt>
                <c:pt idx="3">
                  <c:v>Southern cone</c:v>
                </c:pt>
                <c:pt idx="4">
                  <c:v>Central America</c:v>
                </c:pt>
                <c:pt idx="5">
                  <c:v>Total</c:v>
                </c:pt>
              </c:strCache>
            </c:strRef>
          </c:cat>
          <c:val>
            <c:numRef>
              <c:f>STI!$Y$5:$Y$10</c:f>
              <c:numCache>
                <c:formatCode>0.0%</c:formatCode>
                <c:ptCount val="6"/>
                <c:pt idx="0">
                  <c:v>0.10686761431752012</c:v>
                </c:pt>
                <c:pt idx="1">
                  <c:v>9.4580419580419586E-2</c:v>
                </c:pt>
                <c:pt idx="2">
                  <c:v>6.363636363636363E-2</c:v>
                </c:pt>
                <c:pt idx="3">
                  <c:v>8.4502923976608191E-2</c:v>
                </c:pt>
                <c:pt idx="4">
                  <c:v>7.860752386299831E-2</c:v>
                </c:pt>
                <c:pt idx="5">
                  <c:v>8.7931828650391522E-2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E6A-48A8-B89D-E7DBC7A32E9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846086528"/>
        <c:axId val="-1846100128"/>
      </c:barChart>
      <c:catAx>
        <c:axId val="-184608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846100128"/>
        <c:crosses val="autoZero"/>
        <c:auto val="1"/>
        <c:lblAlgn val="ctr"/>
        <c:lblOffset val="100"/>
        <c:noMultiLvlLbl val="0"/>
      </c:catAx>
      <c:valAx>
        <c:axId val="-1846100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846086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P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spc="50" baseline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es-PE" sz="1800" cap="none" baseline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HIV </a:t>
            </a:r>
            <a:r>
              <a:rPr lang="es-PE" sz="1800" cap="none" baseline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Self-Perceived</a:t>
            </a:r>
            <a:r>
              <a:rPr lang="es-PE" sz="1800" cap="none" baseline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PE" sz="1800" cap="none" baseline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Risk</a:t>
            </a:r>
            <a:r>
              <a:rPr lang="es-PE" sz="1800" cap="none" baseline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PE" sz="1800" b="1" i="0" u="none" strike="noStrike" cap="none" baseline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among</a:t>
            </a:r>
            <a:r>
              <a:rPr lang="es-PE" sz="1800" b="1" i="0" u="none" strike="noStrike" cap="none" baseline="0" dirty="0">
                <a:solidFill>
                  <a:srgbClr val="FF0000"/>
                </a:solidFill>
                <a:effectLst/>
              </a:rPr>
              <a:t> MSM </a:t>
            </a:r>
            <a:r>
              <a:rPr lang="es-PE" sz="1800" b="1" i="0" u="none" strike="noStrike" cap="none" baseline="0" dirty="0" err="1">
                <a:solidFill>
                  <a:srgbClr val="FF0000"/>
                </a:solidFill>
                <a:effectLst/>
              </a:rPr>
              <a:t>by</a:t>
            </a:r>
            <a:r>
              <a:rPr lang="es-PE" sz="1800" b="1" i="0" u="none" strike="noStrike" cap="none" baseline="0" dirty="0">
                <a:solidFill>
                  <a:srgbClr val="FF0000"/>
                </a:solidFill>
                <a:effectLst/>
              </a:rPr>
              <a:t> Country and </a:t>
            </a:r>
            <a:r>
              <a:rPr lang="es-PE" sz="1800" b="1" i="0" u="none" strike="noStrike" cap="none" baseline="0" dirty="0" err="1">
                <a:solidFill>
                  <a:srgbClr val="FF0000"/>
                </a:solidFill>
                <a:effectLst/>
              </a:rPr>
              <a:t>Age</a:t>
            </a:r>
            <a:r>
              <a:rPr lang="es-PE" sz="1800" b="1" i="0" u="none" strike="noStrike" cap="none" baseline="0" dirty="0">
                <a:solidFill>
                  <a:srgbClr val="FF0000"/>
                </a:solidFill>
                <a:effectLst/>
              </a:rPr>
              <a:t> </a:t>
            </a:r>
            <a:r>
              <a:rPr lang="es-PE" sz="1800" b="1" i="0" u="none" strike="noStrike" cap="none" baseline="0" dirty="0" err="1">
                <a:solidFill>
                  <a:srgbClr val="FF0000"/>
                </a:solidFill>
                <a:effectLst/>
              </a:rPr>
              <a:t>Group</a:t>
            </a:r>
            <a:endParaRPr lang="es-PE" sz="1800" b="1" i="0" u="none" strike="noStrike" cap="none" baseline="0" dirty="0">
              <a:solidFill>
                <a:srgbClr val="FF0000"/>
              </a:solidFill>
              <a:effectLst/>
            </a:endParaRPr>
          </a:p>
          <a:p>
            <a:pPr>
              <a:defRPr sz="2000" cap="none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pPr>
            <a:r>
              <a:rPr lang="es-PE" sz="1800" b="1" i="0" u="none" strike="noStrike" cap="none" baseline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ImPrEP</a:t>
            </a:r>
            <a:r>
              <a:rPr lang="es-PE" sz="1800" b="1" i="0" u="none" strike="noStrike" cap="none" baseline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On-Line </a:t>
            </a:r>
            <a:r>
              <a:rPr lang="es-PE" sz="1800" b="1" i="0" u="none" strike="noStrike" cap="none" baseline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Survey</a:t>
            </a:r>
            <a:endParaRPr lang="es-PE" sz="1800" cap="none" baseline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layout>
        <c:manualLayout>
          <c:xMode val="edge"/>
          <c:yMode val="edge"/>
          <c:x val="0.107261967482540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none" spc="50" baseline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s-PE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Grafico!$B$47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Grafico!$C$46:$M$46</c:f>
              <c:strCache>
                <c:ptCount val="11"/>
                <c:pt idx="0">
                  <c:v>18-24</c:v>
                </c:pt>
                <c:pt idx="1">
                  <c:v>25+</c:v>
                </c:pt>
                <c:pt idx="2">
                  <c:v>Total</c:v>
                </c:pt>
                <c:pt idx="4">
                  <c:v>18-24</c:v>
                </c:pt>
                <c:pt idx="5">
                  <c:v>25+</c:v>
                </c:pt>
                <c:pt idx="6">
                  <c:v>Total</c:v>
                </c:pt>
                <c:pt idx="8">
                  <c:v>18-24</c:v>
                </c:pt>
                <c:pt idx="9">
                  <c:v>25+</c:v>
                </c:pt>
                <c:pt idx="10">
                  <c:v>Total</c:v>
                </c:pt>
              </c:strCache>
            </c:strRef>
          </c:cat>
          <c:val>
            <c:numRef>
              <c:f>Grafico!$C$47:$M$47</c:f>
              <c:numCache>
                <c:formatCode>0.0%</c:formatCode>
                <c:ptCount val="11"/>
                <c:pt idx="0">
                  <c:v>0.73519999999999996</c:v>
                </c:pt>
                <c:pt idx="1">
                  <c:v>0.68920000000000003</c:v>
                </c:pt>
                <c:pt idx="2">
                  <c:v>0.70230000000000004</c:v>
                </c:pt>
                <c:pt idx="4">
                  <c:v>0.59950000000000003</c:v>
                </c:pt>
                <c:pt idx="5">
                  <c:v>0.56320000000000003</c:v>
                </c:pt>
                <c:pt idx="6">
                  <c:v>0.57410000000000005</c:v>
                </c:pt>
                <c:pt idx="8">
                  <c:v>0.5806</c:v>
                </c:pt>
                <c:pt idx="9">
                  <c:v>0.57579999999999998</c:v>
                </c:pt>
                <c:pt idx="10">
                  <c:v>0.57779999999999998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31-4231-92AC-B38A0A030520}"/>
            </c:ext>
          </c:extLst>
        </c:ser>
        <c:ser>
          <c:idx val="1"/>
          <c:order val="1"/>
          <c:tx>
            <c:strRef>
              <c:f>Grafico!$B$48</c:f>
              <c:strCache>
                <c:ptCount val="1"/>
                <c:pt idx="0">
                  <c:v>Middle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Grafico!$C$46:$M$46</c:f>
              <c:strCache>
                <c:ptCount val="11"/>
                <c:pt idx="0">
                  <c:v>18-24</c:v>
                </c:pt>
                <c:pt idx="1">
                  <c:v>25+</c:v>
                </c:pt>
                <c:pt idx="2">
                  <c:v>Total</c:v>
                </c:pt>
                <c:pt idx="4">
                  <c:v>18-24</c:v>
                </c:pt>
                <c:pt idx="5">
                  <c:v>25+</c:v>
                </c:pt>
                <c:pt idx="6">
                  <c:v>Total</c:v>
                </c:pt>
                <c:pt idx="8">
                  <c:v>18-24</c:v>
                </c:pt>
                <c:pt idx="9">
                  <c:v>25+</c:v>
                </c:pt>
                <c:pt idx="10">
                  <c:v>Total</c:v>
                </c:pt>
              </c:strCache>
            </c:strRef>
          </c:cat>
          <c:val>
            <c:numRef>
              <c:f>Grafico!$C$48:$M$48</c:f>
              <c:numCache>
                <c:formatCode>0.0%</c:formatCode>
                <c:ptCount val="11"/>
                <c:pt idx="0">
                  <c:v>0.19570000000000001</c:v>
                </c:pt>
                <c:pt idx="1">
                  <c:v>0.2135</c:v>
                </c:pt>
                <c:pt idx="2">
                  <c:v>0.2084</c:v>
                </c:pt>
                <c:pt idx="4">
                  <c:v>0.29799999999999999</c:v>
                </c:pt>
                <c:pt idx="5">
                  <c:v>0.3251</c:v>
                </c:pt>
                <c:pt idx="6">
                  <c:v>0.317</c:v>
                </c:pt>
                <c:pt idx="8">
                  <c:v>0.32029999999999997</c:v>
                </c:pt>
                <c:pt idx="9">
                  <c:v>0.30159999999999998</c:v>
                </c:pt>
                <c:pt idx="10">
                  <c:v>0.30930000000000002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131-4231-92AC-B38A0A030520}"/>
            </c:ext>
          </c:extLst>
        </c:ser>
        <c:ser>
          <c:idx val="2"/>
          <c:order val="2"/>
          <c:tx>
            <c:strRef>
              <c:f>Grafico!$B$49</c:f>
              <c:strCache>
                <c:ptCount val="1"/>
                <c:pt idx="0">
                  <c:v>High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Grafico!$C$46:$M$46</c:f>
              <c:strCache>
                <c:ptCount val="11"/>
                <c:pt idx="0">
                  <c:v>18-24</c:v>
                </c:pt>
                <c:pt idx="1">
                  <c:v>25+</c:v>
                </c:pt>
                <c:pt idx="2">
                  <c:v>Total</c:v>
                </c:pt>
                <c:pt idx="4">
                  <c:v>18-24</c:v>
                </c:pt>
                <c:pt idx="5">
                  <c:v>25+</c:v>
                </c:pt>
                <c:pt idx="6">
                  <c:v>Total</c:v>
                </c:pt>
                <c:pt idx="8">
                  <c:v>18-24</c:v>
                </c:pt>
                <c:pt idx="9">
                  <c:v>25+</c:v>
                </c:pt>
                <c:pt idx="10">
                  <c:v>Total</c:v>
                </c:pt>
              </c:strCache>
            </c:strRef>
          </c:cat>
          <c:val>
            <c:numRef>
              <c:f>Grafico!$C$49:$M$49</c:f>
              <c:numCache>
                <c:formatCode>0.0%</c:formatCode>
                <c:ptCount val="11"/>
                <c:pt idx="0">
                  <c:v>6.9199999999999998E-2</c:v>
                </c:pt>
                <c:pt idx="1">
                  <c:v>9.7299999999999998E-2</c:v>
                </c:pt>
                <c:pt idx="2">
                  <c:v>8.9300000000000004E-2</c:v>
                </c:pt>
                <c:pt idx="4">
                  <c:v>0.1024</c:v>
                </c:pt>
                <c:pt idx="5">
                  <c:v>0.11169999999999999</c:v>
                </c:pt>
                <c:pt idx="6">
                  <c:v>0.1089</c:v>
                </c:pt>
                <c:pt idx="8">
                  <c:v>9.9099999999999994E-2</c:v>
                </c:pt>
                <c:pt idx="9">
                  <c:v>0.1226</c:v>
                </c:pt>
                <c:pt idx="10">
                  <c:v>0.1129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131-4231-92AC-B38A0A03052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"/>
        <c:overlap val="100"/>
        <c:axId val="-1846099584"/>
        <c:axId val="-1846091424"/>
      </c:barChart>
      <c:catAx>
        <c:axId val="-18460995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sz="1200" b="1" i="0" u="none" strike="noStrike" kern="1200" cap="all" baseline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s-PE" sz="1200" b="1" i="0" u="none" strike="noStrike" kern="1200" cap="all" baseline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BRAZIL                                                                MEXICO                                                                            PeRÚ</a:t>
                </a:r>
              </a:p>
            </c:rich>
          </c:tx>
          <c:layout>
            <c:manualLayout>
              <c:xMode val="edge"/>
              <c:yMode val="edge"/>
              <c:x val="0.19372851229564203"/>
              <c:y val="0.945063202358689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sz="1200" b="1" i="0" u="none" strike="noStrike" kern="1200" cap="all" baseline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s-P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s-PE"/>
          </a:p>
        </c:txPr>
        <c:crossAx val="-1846091424"/>
        <c:crosses val="autoZero"/>
        <c:auto val="1"/>
        <c:lblAlgn val="ctr"/>
        <c:lblOffset val="100"/>
        <c:noMultiLvlLbl val="0"/>
      </c:catAx>
      <c:valAx>
        <c:axId val="-184609142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200" b="0" i="0" u="none" strike="noStrike" kern="1200" cap="none" baseline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s-PE" sz="1200" b="0" i="0" u="none" strike="noStrike" kern="1200" cap="none" baseline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Percentage of MSM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200" b="0" i="0" u="none" strike="noStrike" kern="1200" cap="none" baseline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s-PE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s-PE"/>
          </a:p>
        </c:txPr>
        <c:crossAx val="-1846099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0" i="0" u="none" strike="noStrike" kern="1200" cap="none" spc="20" baseline="0">
                <a:solidFill>
                  <a:srgbClr val="FF0000"/>
                </a:solidFill>
                <a:latin typeface="+mj-lt"/>
                <a:ea typeface="+mn-ea"/>
                <a:cs typeface="+mn-cs"/>
              </a:defRPr>
            </a:pPr>
            <a:r>
              <a:rPr lang="es-MX" sz="1050" b="0" i="0" u="none" strike="noStrike" cap="none" baseline="0">
                <a:solidFill>
                  <a:srgbClr val="FF0000"/>
                </a:solidFill>
                <a:effectLst/>
                <a:latin typeface="+mj-lt"/>
              </a:rPr>
              <a:t>Self-reported HIV testing in the last 12 months in participants</a:t>
            </a:r>
            <a:r>
              <a:rPr lang="es-MX" sz="1050" b="0" i="0" baseline="0">
                <a:solidFill>
                  <a:srgbClr val="FF0000"/>
                </a:solidFill>
                <a:effectLst/>
                <a:latin typeface="+mj-lt"/>
              </a:rPr>
              <a:t> younger than 25 years old at risk of HIV infection by geographic zone</a:t>
            </a:r>
            <a:endParaRPr lang="es-MX" sz="1050" b="0">
              <a:solidFill>
                <a:srgbClr val="FF0000"/>
              </a:solidFill>
              <a:effectLst/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050" b="0" i="0" u="none" strike="noStrike" kern="1200" cap="none" spc="20" baseline="0">
              <a:solidFill>
                <a:srgbClr val="FF0000"/>
              </a:solidFill>
              <a:latin typeface="+mj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FCCCC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fld id="{525A6DC0-1FC9-400A-9D5C-644CC75DCE77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1A48F1EA-B53F-4CCC-92A3-7AEDFF3CB6BA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A81F479-DF31-405D-A9B8-F76F699F1DBF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D4ABD32F-E353-4DD7-BA4C-D12185322771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617698A-0F39-424C-91E7-D0CFB130FDC8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E46B12B8-9940-4339-A3C3-15219269DE32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374EC14-A688-42CB-85A1-03BCE0BDA128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8C8F2522-445C-4AD3-AD38-EEC93B81C04A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5C1B406-0C1B-4341-883A-1B1455EA07FF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E6D31B90-7F29-41D2-A5F9-940CB69D22C6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48FD6C2C-1D81-4B5D-9FC3-115DC8E2FE85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9E74C826-170E-4202-B867-C86A7F578106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'HIV testing'!$U$5:$U$10</c:f>
              <c:strCache>
                <c:ptCount val="6"/>
                <c:pt idx="0">
                  <c:v>Brasil</c:v>
                </c:pt>
                <c:pt idx="1">
                  <c:v>Andean countries and Suriname</c:v>
                </c:pt>
                <c:pt idx="2">
                  <c:v>Mexico</c:v>
                </c:pt>
                <c:pt idx="3">
                  <c:v>Souther cone</c:v>
                </c:pt>
                <c:pt idx="4">
                  <c:v>Central America</c:v>
                </c:pt>
                <c:pt idx="5">
                  <c:v>Total</c:v>
                </c:pt>
              </c:strCache>
            </c:strRef>
          </c:cat>
          <c:val>
            <c:numRef>
              <c:f>'HIV testing'!$Y$5:$Y$10</c:f>
              <c:numCache>
                <c:formatCode>0.0%</c:formatCode>
                <c:ptCount val="6"/>
                <c:pt idx="0">
                  <c:v>0.5458844133099825</c:v>
                </c:pt>
                <c:pt idx="1">
                  <c:v>0.53296109510086453</c:v>
                </c:pt>
                <c:pt idx="2">
                  <c:v>0.46953846153846152</c:v>
                </c:pt>
                <c:pt idx="3">
                  <c:v>0.50045221585770272</c:v>
                </c:pt>
                <c:pt idx="4">
                  <c:v>0.49971799210377893</c:v>
                </c:pt>
                <c:pt idx="5">
                  <c:v>0.51401516935977765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'HIV testing'!$W$5:$W$10</c15:f>
                <c15:dlblRangeCache>
                  <c:ptCount val="6"/>
                  <c:pt idx="0">
                    <c:v>3117</c:v>
                  </c:pt>
                  <c:pt idx="1">
                    <c:v>2959</c:v>
                  </c:pt>
                  <c:pt idx="2">
                    <c:v>2289</c:v>
                  </c:pt>
                  <c:pt idx="3">
                    <c:v>1660</c:v>
                  </c:pt>
                  <c:pt idx="4">
                    <c:v>886</c:v>
                  </c:pt>
                  <c:pt idx="5">
                    <c:v>10911</c:v>
                  </c:pt>
                </c15:dlblRangeCache>
              </c15:datalabelsRange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846098496"/>
        <c:axId val="-1846097952"/>
      </c:barChart>
      <c:catAx>
        <c:axId val="-184609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846097952"/>
        <c:crosses val="autoZero"/>
        <c:auto val="1"/>
        <c:lblAlgn val="ctr"/>
        <c:lblOffset val="100"/>
        <c:noMultiLvlLbl val="0"/>
      </c:catAx>
      <c:valAx>
        <c:axId val="-1846097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846098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all" spc="120" normalizeH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es-MX" sz="1000">
                <a:solidFill>
                  <a:srgbClr val="FF0000"/>
                </a:solidFill>
              </a:rPr>
              <a:t>self-reported</a:t>
            </a:r>
            <a:r>
              <a:rPr lang="es-MX" sz="1000" baseline="0">
                <a:solidFill>
                  <a:srgbClr val="FF0000"/>
                </a:solidFill>
              </a:rPr>
              <a:t> </a:t>
            </a:r>
            <a:r>
              <a:rPr lang="es-MX" sz="1000">
                <a:solidFill>
                  <a:srgbClr val="FF0000"/>
                </a:solidFill>
              </a:rPr>
              <a:t>HIV testing in the last 12</a:t>
            </a:r>
            <a:r>
              <a:rPr lang="es-MX" sz="1000" baseline="0">
                <a:solidFill>
                  <a:srgbClr val="FF0000"/>
                </a:solidFill>
              </a:rPr>
              <a:t> months </a:t>
            </a:r>
            <a:r>
              <a:rPr lang="es-MX" sz="1000" b="1" i="0" u="none" strike="noStrike" cap="all" normalizeH="0" baseline="0">
                <a:solidFill>
                  <a:srgbClr val="FF0000"/>
                </a:solidFill>
                <a:effectLst/>
              </a:rPr>
              <a:t>in participant at risk of HIV</a:t>
            </a:r>
            <a:r>
              <a:rPr lang="es-MX" sz="1000" baseline="0">
                <a:solidFill>
                  <a:srgbClr val="FF0000"/>
                </a:solidFill>
              </a:rPr>
              <a:t> infection by age group and country</a:t>
            </a:r>
            <a:endParaRPr lang="es-MX" sz="1000">
              <a:solidFill>
                <a:srgbClr val="FF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all" spc="120" normalizeH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'HIV testing'!$L$3</c:f>
              <c:strCache>
                <c:ptCount val="1"/>
                <c:pt idx="0">
                  <c:v>&lt; 25years old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HIV!$B$5:$B$23</c:f>
              <c:strCache>
                <c:ptCount val="19"/>
                <c:pt idx="0">
                  <c:v>AR</c:v>
                </c:pt>
                <c:pt idx="1">
                  <c:v>BO</c:v>
                </c:pt>
                <c:pt idx="2">
                  <c:v>BR</c:v>
                </c:pt>
                <c:pt idx="3">
                  <c:v>CL</c:v>
                </c:pt>
                <c:pt idx="4">
                  <c:v>CO</c:v>
                </c:pt>
                <c:pt idx="5">
                  <c:v>CR</c:v>
                </c:pt>
                <c:pt idx="6">
                  <c:v>EC</c:v>
                </c:pt>
                <c:pt idx="7">
                  <c:v>SV</c:v>
                </c:pt>
                <c:pt idx="8">
                  <c:v>GT</c:v>
                </c:pt>
                <c:pt idx="9">
                  <c:v>HN</c:v>
                </c:pt>
                <c:pt idx="10">
                  <c:v>MX</c:v>
                </c:pt>
                <c:pt idx="11">
                  <c:v>NI</c:v>
                </c:pt>
                <c:pt idx="12">
                  <c:v>PA</c:v>
                </c:pt>
                <c:pt idx="13">
                  <c:v>PE</c:v>
                </c:pt>
                <c:pt idx="14">
                  <c:v>PY</c:v>
                </c:pt>
                <c:pt idx="15">
                  <c:v>SR</c:v>
                </c:pt>
                <c:pt idx="16">
                  <c:v>UY</c:v>
                </c:pt>
                <c:pt idx="17">
                  <c:v>VE</c:v>
                </c:pt>
                <c:pt idx="18">
                  <c:v>Total</c:v>
                </c:pt>
              </c:strCache>
            </c:strRef>
          </c:cat>
          <c:val>
            <c:numRef>
              <c:f>'HIV testing'!$O$5:$O$23</c:f>
              <c:numCache>
                <c:formatCode>0.0%</c:formatCode>
                <c:ptCount val="19"/>
                <c:pt idx="0">
                  <c:v>0.48198504418762744</c:v>
                </c:pt>
                <c:pt idx="1">
                  <c:v>0.49722222222222223</c:v>
                </c:pt>
                <c:pt idx="2">
                  <c:v>0.5458844133099825</c:v>
                </c:pt>
                <c:pt idx="3">
                  <c:v>0.50439882697947214</c:v>
                </c:pt>
                <c:pt idx="4">
                  <c:v>0.55442716597905428</c:v>
                </c:pt>
                <c:pt idx="5">
                  <c:v>0.47419354838709676</c:v>
                </c:pt>
                <c:pt idx="6">
                  <c:v>0.53565217391304343</c:v>
                </c:pt>
                <c:pt idx="7">
                  <c:v>0.46700507614213199</c:v>
                </c:pt>
                <c:pt idx="8">
                  <c:v>0.58837209302325577</c:v>
                </c:pt>
                <c:pt idx="9">
                  <c:v>0.48172757475083056</c:v>
                </c:pt>
                <c:pt idx="10">
                  <c:v>0.46953846153846152</c:v>
                </c:pt>
                <c:pt idx="11">
                  <c:v>0.41111111111111109</c:v>
                </c:pt>
                <c:pt idx="12">
                  <c:v>0.52075471698113207</c:v>
                </c:pt>
                <c:pt idx="13">
                  <c:v>0.5714285714285714</c:v>
                </c:pt>
                <c:pt idx="14">
                  <c:v>0.51515151515151514</c:v>
                </c:pt>
                <c:pt idx="15">
                  <c:v>0.51515151515151514</c:v>
                </c:pt>
                <c:pt idx="16">
                  <c:v>0.51569506726457404</c:v>
                </c:pt>
                <c:pt idx="17">
                  <c:v>0.47032640949554894</c:v>
                </c:pt>
                <c:pt idx="18">
                  <c:v>0.51401516935977765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'HIV testing'!$P$3</c:f>
              <c:strCache>
                <c:ptCount val="1"/>
                <c:pt idx="0">
                  <c:v>≥25 years old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HIV!$B$5:$B$23</c:f>
              <c:strCache>
                <c:ptCount val="19"/>
                <c:pt idx="0">
                  <c:v>AR</c:v>
                </c:pt>
                <c:pt idx="1">
                  <c:v>BO</c:v>
                </c:pt>
                <c:pt idx="2">
                  <c:v>BR</c:v>
                </c:pt>
                <c:pt idx="3">
                  <c:v>CL</c:v>
                </c:pt>
                <c:pt idx="4">
                  <c:v>CO</c:v>
                </c:pt>
                <c:pt idx="5">
                  <c:v>CR</c:v>
                </c:pt>
                <c:pt idx="6">
                  <c:v>EC</c:v>
                </c:pt>
                <c:pt idx="7">
                  <c:v>SV</c:v>
                </c:pt>
                <c:pt idx="8">
                  <c:v>GT</c:v>
                </c:pt>
                <c:pt idx="9">
                  <c:v>HN</c:v>
                </c:pt>
                <c:pt idx="10">
                  <c:v>MX</c:v>
                </c:pt>
                <c:pt idx="11">
                  <c:v>NI</c:v>
                </c:pt>
                <c:pt idx="12">
                  <c:v>PA</c:v>
                </c:pt>
                <c:pt idx="13">
                  <c:v>PE</c:v>
                </c:pt>
                <c:pt idx="14">
                  <c:v>PY</c:v>
                </c:pt>
                <c:pt idx="15">
                  <c:v>SR</c:v>
                </c:pt>
                <c:pt idx="16">
                  <c:v>UY</c:v>
                </c:pt>
                <c:pt idx="17">
                  <c:v>VE</c:v>
                </c:pt>
                <c:pt idx="18">
                  <c:v>Total</c:v>
                </c:pt>
              </c:strCache>
            </c:strRef>
          </c:cat>
          <c:val>
            <c:numRef>
              <c:f>'HIV testing'!$S$5:$S$23</c:f>
              <c:numCache>
                <c:formatCode>0.0%</c:formatCode>
                <c:ptCount val="19"/>
                <c:pt idx="0">
                  <c:v>0.70762976860537841</c:v>
                </c:pt>
                <c:pt idx="1">
                  <c:v>0.66666666666666663</c:v>
                </c:pt>
                <c:pt idx="2">
                  <c:v>0.68497768963807637</c:v>
                </c:pt>
                <c:pt idx="3">
                  <c:v>0.64278074866310164</c:v>
                </c:pt>
                <c:pt idx="4">
                  <c:v>0.62892459826946845</c:v>
                </c:pt>
                <c:pt idx="5">
                  <c:v>0.625</c:v>
                </c:pt>
                <c:pt idx="6">
                  <c:v>0.66666666666666663</c:v>
                </c:pt>
                <c:pt idx="7">
                  <c:v>0.66253869969040247</c:v>
                </c:pt>
                <c:pt idx="8">
                  <c:v>0.66613418530351443</c:v>
                </c:pt>
                <c:pt idx="9">
                  <c:v>0.61111111111111116</c:v>
                </c:pt>
                <c:pt idx="10">
                  <c:v>0.60513255053867565</c:v>
                </c:pt>
                <c:pt idx="11">
                  <c:v>0.58467741935483875</c:v>
                </c:pt>
                <c:pt idx="12">
                  <c:v>0.69651741293532343</c:v>
                </c:pt>
                <c:pt idx="13">
                  <c:v>0.68032786885245899</c:v>
                </c:pt>
                <c:pt idx="14">
                  <c:v>0.64437689969604861</c:v>
                </c:pt>
                <c:pt idx="15">
                  <c:v>0.625</c:v>
                </c:pt>
                <c:pt idx="16">
                  <c:v>0.62740899357601709</c:v>
                </c:pt>
                <c:pt idx="17">
                  <c:v>0.66690493209435309</c:v>
                </c:pt>
                <c:pt idx="18">
                  <c:v>0.65226419387871204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46088704"/>
        <c:axId val="-1846090880"/>
      </c:lineChart>
      <c:catAx>
        <c:axId val="-18460887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846090880"/>
        <c:crosses val="autoZero"/>
        <c:auto val="1"/>
        <c:lblAlgn val="ctr"/>
        <c:lblOffset val="100"/>
        <c:noMultiLvlLbl val="0"/>
      </c:catAx>
      <c:valAx>
        <c:axId val="-1846090880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8460887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30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0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0.13983</cdr:x>
      <cdr:y>0.18047</cdr:y>
    </cdr:from>
    <cdr:to>
      <cdr:x>0.22865</cdr:x>
      <cdr:y>0.24506</cdr:y>
    </cdr:to>
    <cdr:sp macro="" textlink="">
      <cdr:nvSpPr>
        <cdr:cNvPr id="2" name="Cuadro de texto 1"/>
        <cdr:cNvSpPr txBox="1"/>
      </cdr:nvSpPr>
      <cdr:spPr>
        <a:xfrm xmlns:a="http://schemas.openxmlformats.org/drawingml/2006/main">
          <a:off x="1154100" y="880385"/>
          <a:ext cx="733099" cy="315088"/>
        </a:xfrm>
        <a:prstGeom xmlns:a="http://schemas.openxmlformats.org/drawingml/2006/main" prst="rect">
          <a:avLst/>
        </a:prstGeom>
        <a:ln xmlns:a="http://schemas.openxmlformats.org/drawingml/2006/main" w="12700">
          <a:noFill/>
        </a:ln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es-ES" sz="1400" b="1" dirty="0">
              <a:solidFill>
                <a:schemeClr val="bg1"/>
              </a:solidFill>
              <a:latin typeface="+mj-lt"/>
            </a:rPr>
            <a:t>1108</a:t>
          </a:r>
          <a:endParaRPr lang="es-ES" sz="2400" b="1" dirty="0">
            <a:solidFill>
              <a:schemeClr val="bg1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0.31799</cdr:x>
      <cdr:y>0.35714</cdr:y>
    </cdr:from>
    <cdr:to>
      <cdr:x>0.40511</cdr:x>
      <cdr:y>0.42838</cdr:y>
    </cdr:to>
    <cdr:sp macro="" textlink="">
      <cdr:nvSpPr>
        <cdr:cNvPr id="3" name="Cuadro de texto 2"/>
        <cdr:cNvSpPr txBox="1"/>
      </cdr:nvSpPr>
      <cdr:spPr>
        <a:xfrm xmlns:a="http://schemas.openxmlformats.org/drawingml/2006/main">
          <a:off x="2624620" y="1742232"/>
          <a:ext cx="719068" cy="347529"/>
        </a:xfrm>
        <a:prstGeom xmlns:a="http://schemas.openxmlformats.org/drawingml/2006/main" prst="rect">
          <a:avLst/>
        </a:prstGeom>
        <a:ln xmlns:a="http://schemas.openxmlformats.org/drawingml/2006/main" w="12700">
          <a:noFill/>
        </a:ln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es-ES" sz="1400" b="1" dirty="0">
              <a:solidFill>
                <a:schemeClr val="bg1"/>
              </a:solidFill>
              <a:latin typeface="+mj-lt"/>
            </a:rPr>
            <a:t>805</a:t>
          </a:r>
          <a:endParaRPr lang="es-ES" sz="1600" b="1" dirty="0">
            <a:solidFill>
              <a:schemeClr val="bg1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0.5</cdr:x>
      <cdr:y>0.37424</cdr:y>
    </cdr:from>
    <cdr:to>
      <cdr:x>0.57977</cdr:x>
      <cdr:y>0.43693</cdr:y>
    </cdr:to>
    <cdr:sp macro="" textlink="">
      <cdr:nvSpPr>
        <cdr:cNvPr id="4" name="Cuadro de texto 3"/>
        <cdr:cNvSpPr txBox="1"/>
      </cdr:nvSpPr>
      <cdr:spPr>
        <a:xfrm xmlns:a="http://schemas.openxmlformats.org/drawingml/2006/main">
          <a:off x="4126880" y="1825651"/>
          <a:ext cx="658403" cy="305819"/>
        </a:xfrm>
        <a:prstGeom xmlns:a="http://schemas.openxmlformats.org/drawingml/2006/main" prst="rect">
          <a:avLst/>
        </a:prstGeom>
        <a:ln xmlns:a="http://schemas.openxmlformats.org/drawingml/2006/main" w="12700">
          <a:noFill/>
        </a:ln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es-ES" sz="1400" b="1" dirty="0">
              <a:solidFill>
                <a:schemeClr val="bg1"/>
              </a:solidFill>
              <a:latin typeface="+mj-lt"/>
            </a:rPr>
            <a:t>749</a:t>
          </a:r>
          <a:endParaRPr lang="es-ES" sz="1600" b="1" dirty="0">
            <a:solidFill>
              <a:schemeClr val="bg1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0.66914</cdr:x>
      <cdr:y>0.55376</cdr:y>
    </cdr:from>
    <cdr:to>
      <cdr:x>0.75287</cdr:x>
      <cdr:y>0.6041</cdr:y>
    </cdr:to>
    <cdr:sp macro="" textlink="">
      <cdr:nvSpPr>
        <cdr:cNvPr id="5" name="Cuadro de texto 4"/>
        <cdr:cNvSpPr txBox="1"/>
      </cdr:nvSpPr>
      <cdr:spPr>
        <a:xfrm xmlns:a="http://schemas.openxmlformats.org/drawingml/2006/main">
          <a:off x="5522961" y="2701401"/>
          <a:ext cx="691087" cy="245573"/>
        </a:xfrm>
        <a:prstGeom xmlns:a="http://schemas.openxmlformats.org/drawingml/2006/main" prst="rect">
          <a:avLst/>
        </a:prstGeom>
        <a:ln xmlns:a="http://schemas.openxmlformats.org/drawingml/2006/main" w="12700">
          <a:noFill/>
        </a:ln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es-ES" sz="1400" b="1" dirty="0">
              <a:solidFill>
                <a:schemeClr val="bg1"/>
              </a:solidFill>
              <a:latin typeface="+mj-lt"/>
            </a:rPr>
            <a:t>434</a:t>
          </a:r>
          <a:endParaRPr lang="es-ES" sz="1600" b="1" dirty="0">
            <a:solidFill>
              <a:schemeClr val="bg1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0.85427</cdr:x>
      <cdr:y>0.62215</cdr:y>
    </cdr:from>
    <cdr:to>
      <cdr:x>0.93234</cdr:x>
      <cdr:y>0.69054</cdr:y>
    </cdr:to>
    <cdr:sp macro="" textlink="">
      <cdr:nvSpPr>
        <cdr:cNvPr id="6" name="Cuadro de texto 5"/>
        <cdr:cNvSpPr txBox="1"/>
      </cdr:nvSpPr>
      <cdr:spPr>
        <a:xfrm xmlns:a="http://schemas.openxmlformats.org/drawingml/2006/main">
          <a:off x="4794250" y="2079628"/>
          <a:ext cx="438139" cy="228591"/>
        </a:xfrm>
        <a:prstGeom xmlns:a="http://schemas.openxmlformats.org/drawingml/2006/main" prst="rect">
          <a:avLst/>
        </a:prstGeom>
        <a:ln xmlns:a="http://schemas.openxmlformats.org/drawingml/2006/main" w="12700">
          <a:noFill/>
        </a:ln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es-ES" sz="1400" b="1" dirty="0">
              <a:solidFill>
                <a:schemeClr val="bg1"/>
              </a:solidFill>
              <a:latin typeface="+mj-lt"/>
            </a:rPr>
            <a:t>324</a:t>
          </a:r>
          <a:endParaRPr lang="es-ES" sz="1600" b="1" dirty="0">
            <a:solidFill>
              <a:schemeClr val="bg1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0.01316</cdr:x>
      <cdr:y>0.90596</cdr:y>
    </cdr:from>
    <cdr:to>
      <cdr:x>0.55797</cdr:x>
      <cdr:y>1</cdr:y>
    </cdr:to>
    <cdr:sp macro="" textlink="">
      <cdr:nvSpPr>
        <cdr:cNvPr id="7" name="Cuadro de texto 6"/>
        <cdr:cNvSpPr txBox="1"/>
      </cdr:nvSpPr>
      <cdr:spPr>
        <a:xfrm xmlns:a="http://schemas.openxmlformats.org/drawingml/2006/main">
          <a:off x="91440" y="3518268"/>
          <a:ext cx="3784451" cy="3652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ES" sz="1050" dirty="0">
            <a:solidFill>
              <a:schemeClr val="accent2"/>
            </a:solidFill>
            <a:latin typeface="+mj-lt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0.01867</cdr:x>
      <cdr:y>0.94833</cdr:y>
    </cdr:from>
    <cdr:to>
      <cdr:x>0.63136</cdr:x>
      <cdr:y>1</cdr:y>
    </cdr:to>
    <cdr:sp macro="" textlink="">
      <cdr:nvSpPr>
        <cdr:cNvPr id="2" name="Cuadro de texto 1"/>
        <cdr:cNvSpPr txBox="1"/>
      </cdr:nvSpPr>
      <cdr:spPr>
        <a:xfrm xmlns:a="http://schemas.openxmlformats.org/drawingml/2006/main">
          <a:off x="158743" y="5539425"/>
          <a:ext cx="5209430" cy="3018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ES" sz="1050" dirty="0">
            <a:solidFill>
              <a:schemeClr val="accent2"/>
            </a:solidFill>
            <a:latin typeface="+mj-lt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0.22484</cdr:x>
      <cdr:y>0.12961</cdr:y>
    </cdr:from>
    <cdr:to>
      <cdr:x>0.98383</cdr:x>
      <cdr:y>0.99127</cdr:y>
    </cdr:to>
    <cdr:grpSp>
      <cdr:nvGrpSpPr>
        <cdr:cNvPr id="8" name="Group 7">
          <a:extLst xmlns:a="http://schemas.openxmlformats.org/drawingml/2006/main">
            <a:ext uri="{FF2B5EF4-FFF2-40B4-BE49-F238E27FC236}">
              <a16:creationId xmlns="" xmlns:a16="http://schemas.microsoft.com/office/drawing/2014/main" id="{B77F759A-CE75-4DE4-B539-01E7555CAC28}"/>
            </a:ext>
          </a:extLst>
        </cdr:cNvPr>
        <cdr:cNvGrpSpPr/>
      </cdr:nvGrpSpPr>
      <cdr:grpSpPr>
        <a:xfrm xmlns:a="http://schemas.openxmlformats.org/drawingml/2006/main">
          <a:off x="1813284" y="461805"/>
          <a:ext cx="6121084" cy="3070129"/>
          <a:chOff x="1272271" y="458712"/>
          <a:chExt cx="4623087" cy="3786377"/>
        </a:xfrm>
      </cdr:grpSpPr>
      <cdr:sp macro="" textlink="">
        <cdr:nvSpPr>
          <cdr:cNvPr id="2" name="Rectangle 1"/>
          <cdr:cNvSpPr/>
        </cdr:nvSpPr>
        <cdr:spPr>
          <a:xfrm xmlns:a="http://schemas.openxmlformats.org/drawingml/2006/main">
            <a:off x="1272271" y="462920"/>
            <a:ext cx="774070" cy="3782169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19050">
            <a:solidFill>
              <a:schemeClr val="tx1">
                <a:lumMod val="50000"/>
                <a:lumOff val="50000"/>
              </a:schemeClr>
            </a:solidFill>
            <a:prstDash val="dash"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s-MX"/>
          </a:p>
        </cdr:txBody>
      </cdr:sp>
      <cdr:sp macro="" textlink="">
        <cdr:nvSpPr>
          <cdr:cNvPr id="3" name="Rectangle 2"/>
          <cdr:cNvSpPr/>
        </cdr:nvSpPr>
        <cdr:spPr>
          <a:xfrm xmlns:a="http://schemas.openxmlformats.org/drawingml/2006/main">
            <a:off x="2040969" y="458712"/>
            <a:ext cx="771010" cy="3786377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19050">
            <a:solidFill>
              <a:schemeClr val="tx1">
                <a:lumMod val="50000"/>
                <a:lumOff val="50000"/>
              </a:schemeClr>
            </a:solidFill>
            <a:prstDash val="dash"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s-MX"/>
          </a:p>
        </cdr:txBody>
      </cdr:sp>
      <cdr:sp macro="" textlink="">
        <cdr:nvSpPr>
          <cdr:cNvPr id="4" name="Rectangle 3"/>
          <cdr:cNvSpPr/>
        </cdr:nvSpPr>
        <cdr:spPr>
          <a:xfrm xmlns:a="http://schemas.openxmlformats.org/drawingml/2006/main">
            <a:off x="2813846" y="462920"/>
            <a:ext cx="763712" cy="3782169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19050">
            <a:solidFill>
              <a:schemeClr val="tx1">
                <a:lumMod val="50000"/>
                <a:lumOff val="50000"/>
              </a:schemeClr>
            </a:solidFill>
            <a:prstDash val="dash"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s-MX"/>
          </a:p>
        </cdr:txBody>
      </cdr:sp>
      <cdr:sp macro="" textlink="">
        <cdr:nvSpPr>
          <cdr:cNvPr id="5" name="Rectangle 4"/>
          <cdr:cNvSpPr/>
        </cdr:nvSpPr>
        <cdr:spPr>
          <a:xfrm xmlns:a="http://schemas.openxmlformats.org/drawingml/2006/main">
            <a:off x="3574186" y="462920"/>
            <a:ext cx="782862" cy="3782169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19050">
            <a:solidFill>
              <a:schemeClr val="tx1">
                <a:lumMod val="50000"/>
                <a:lumOff val="50000"/>
              </a:schemeClr>
            </a:solidFill>
            <a:prstDash val="dash"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s-MX"/>
          </a:p>
        </cdr:txBody>
      </cdr:sp>
      <cdr:sp macro="" textlink="">
        <cdr:nvSpPr>
          <cdr:cNvPr id="6" name="Rectangle 5"/>
          <cdr:cNvSpPr/>
        </cdr:nvSpPr>
        <cdr:spPr>
          <a:xfrm xmlns:a="http://schemas.openxmlformats.org/drawingml/2006/main">
            <a:off x="4360049" y="462920"/>
            <a:ext cx="745354" cy="3782169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19050">
            <a:solidFill>
              <a:schemeClr val="tx1">
                <a:lumMod val="50000"/>
                <a:lumOff val="50000"/>
              </a:schemeClr>
            </a:solidFill>
            <a:prstDash val="dash"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s-MX"/>
          </a:p>
        </cdr:txBody>
      </cdr:sp>
      <cdr:sp macro="" textlink="">
        <cdr:nvSpPr>
          <cdr:cNvPr id="7" name="Rectangle 6"/>
          <cdr:cNvSpPr/>
        </cdr:nvSpPr>
        <cdr:spPr>
          <a:xfrm xmlns:a="http://schemas.openxmlformats.org/drawingml/2006/main">
            <a:off x="5112497" y="462920"/>
            <a:ext cx="782861" cy="3782169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19050">
            <a:solidFill>
              <a:schemeClr val="tx1">
                <a:lumMod val="50000"/>
                <a:lumOff val="50000"/>
              </a:schemeClr>
            </a:solidFill>
            <a:prstDash val="dash"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s-MX"/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717" cy="4805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775" y="0"/>
            <a:ext cx="3170717" cy="4805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21/07/2019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068"/>
            <a:ext cx="3170717" cy="4805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775" y="9119068"/>
            <a:ext cx="3170717" cy="4805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717" cy="4805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142775" y="0"/>
            <a:ext cx="3170717" cy="4805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4F5D0-BFE5-4FAE-AAF3-EE1D41DDD91A}" type="datetimeFigureOut">
              <a:rPr lang="es-PE" smtClean="0"/>
              <a:t>21/07/2019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31179" y="4620185"/>
            <a:ext cx="5852843" cy="37802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120602"/>
            <a:ext cx="3170717" cy="48059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142775" y="9120602"/>
            <a:ext cx="3170717" cy="48059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CD44C-B140-4ACC-A960-E859E05C7E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4855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7.png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Good</a:t>
            </a:r>
            <a:r>
              <a:rPr lang="es-PE" sz="1400" dirty="0" smtClean="0"/>
              <a:t> </a:t>
            </a:r>
            <a:r>
              <a:rPr lang="es-PE" sz="1400" dirty="0" err="1" smtClean="0"/>
              <a:t>morning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everyone</a:t>
            </a:r>
            <a:r>
              <a:rPr lang="es-PE" sz="1400" baseline="0" dirty="0" smtClean="0"/>
              <a:t>. </a:t>
            </a:r>
            <a:r>
              <a:rPr lang="es-PE" sz="1400" dirty="0" smtClean="0"/>
              <a:t>I</a:t>
            </a:r>
            <a:r>
              <a:rPr lang="es-PE" sz="1400" baseline="0" dirty="0" smtClean="0"/>
              <a:t> </a:t>
            </a:r>
            <a:r>
              <a:rPr lang="es-PE" sz="1400" dirty="0" err="1" smtClean="0"/>
              <a:t>would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like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thank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organizers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for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invitation</a:t>
            </a:r>
            <a:r>
              <a:rPr lang="es-PE" sz="1400" baseline="0" dirty="0" smtClean="0"/>
              <a:t>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2582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Now</a:t>
            </a:r>
            <a:r>
              <a:rPr lang="es-PE" sz="1400" dirty="0" smtClean="0"/>
              <a:t> </a:t>
            </a:r>
            <a:r>
              <a:rPr lang="es-PE" sz="1400" dirty="0" err="1" smtClean="0"/>
              <a:t>let’s</a:t>
            </a:r>
            <a:r>
              <a:rPr lang="es-PE" sz="1400" dirty="0" smtClean="0"/>
              <a:t> look at HIV </a:t>
            </a:r>
            <a:r>
              <a:rPr lang="es-PE" sz="1400" dirty="0" err="1" smtClean="0"/>
              <a:t>reporting</a:t>
            </a:r>
            <a:r>
              <a:rPr lang="es-PE" sz="1400" dirty="0" smtClean="0"/>
              <a:t> in </a:t>
            </a:r>
            <a:r>
              <a:rPr lang="es-PE" sz="1400" dirty="0" err="1" smtClean="0"/>
              <a:t>Peru</a:t>
            </a:r>
            <a:r>
              <a:rPr lang="es-PE" sz="1400" dirty="0" smtClean="0"/>
              <a:t>. </a:t>
            </a:r>
            <a:r>
              <a:rPr lang="es-PE" sz="140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upper</a:t>
            </a:r>
            <a:r>
              <a:rPr lang="es-PE" sz="1400" baseline="0" dirty="0" smtClean="0"/>
              <a:t> figures </a:t>
            </a:r>
            <a:r>
              <a:rPr lang="es-PE" sz="1400" baseline="0" dirty="0" err="1" smtClean="0"/>
              <a:t>allow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us</a:t>
            </a:r>
            <a:r>
              <a:rPr lang="es-PE" sz="1400" baseline="0" dirty="0" smtClean="0"/>
              <a:t> to compare case </a:t>
            </a:r>
            <a:r>
              <a:rPr lang="es-PE" sz="1400" baseline="0" dirty="0" err="1" smtClean="0"/>
              <a:t>reporting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for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two</a:t>
            </a:r>
            <a:r>
              <a:rPr lang="es-PE" sz="1400" baseline="0" dirty="0" smtClean="0"/>
              <a:t> 5-year </a:t>
            </a:r>
            <a:r>
              <a:rPr lang="es-PE" sz="1400" baseline="0" dirty="0" err="1" smtClean="0"/>
              <a:t>periods</a:t>
            </a:r>
            <a:r>
              <a:rPr lang="es-PE" sz="1400" baseline="0" dirty="0" smtClean="0"/>
              <a:t>: 2008-12 and 2013-17. Cases </a:t>
            </a:r>
            <a:r>
              <a:rPr lang="es-PE" sz="1400" baseline="0" dirty="0" err="1" smtClean="0"/>
              <a:t>reported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among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15-19 and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20-24 </a:t>
            </a:r>
            <a:r>
              <a:rPr lang="es-PE" sz="1400" baseline="0" dirty="0" err="1" smtClean="0"/>
              <a:t>groups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taken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together</a:t>
            </a:r>
            <a:r>
              <a:rPr lang="es-PE" sz="1400" dirty="0"/>
              <a:t> </a:t>
            </a:r>
            <a:r>
              <a:rPr lang="es-PE" sz="1400" dirty="0" err="1"/>
              <a:t>went</a:t>
            </a:r>
            <a:r>
              <a:rPr lang="es-PE" sz="1400" dirty="0"/>
              <a:t> up </a:t>
            </a:r>
            <a:r>
              <a:rPr lang="es-PE" sz="1400" dirty="0" err="1"/>
              <a:t>from</a:t>
            </a:r>
            <a:r>
              <a:rPr lang="es-PE" sz="1400" dirty="0"/>
              <a:t> 3500 to </a:t>
            </a:r>
            <a:r>
              <a:rPr lang="es-PE" sz="1400" dirty="0" err="1"/>
              <a:t>almost</a:t>
            </a:r>
            <a:r>
              <a:rPr lang="es-PE" sz="1400" dirty="0"/>
              <a:t> </a:t>
            </a:r>
            <a:r>
              <a:rPr lang="es-PE" sz="1400" dirty="0" smtClean="0"/>
              <a:t>6000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that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, a 68%</a:t>
            </a:r>
            <a:r>
              <a:rPr lang="es-PE" sz="1400" dirty="0" smtClean="0"/>
              <a:t> </a:t>
            </a:r>
            <a:r>
              <a:rPr lang="es-PE" sz="1400" dirty="0" err="1" smtClean="0"/>
              <a:t>i</a:t>
            </a:r>
            <a:r>
              <a:rPr lang="es-PE" sz="1400" baseline="0" dirty="0" err="1" smtClean="0"/>
              <a:t>ncrease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higher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than</a:t>
            </a:r>
            <a:r>
              <a:rPr lang="es-PE" sz="1400" dirty="0" smtClean="0"/>
              <a:t> in </a:t>
            </a:r>
            <a:r>
              <a:rPr lang="es-PE" sz="1400" dirty="0" err="1" smtClean="0"/>
              <a:t>any</a:t>
            </a:r>
            <a:r>
              <a:rPr lang="es-PE" sz="1400" dirty="0" smtClean="0"/>
              <a:t> </a:t>
            </a:r>
            <a:r>
              <a:rPr lang="es-PE" sz="1400" dirty="0" err="1" smtClean="0"/>
              <a:t>other</a:t>
            </a:r>
            <a:r>
              <a:rPr lang="es-PE" sz="1400" dirty="0" smtClean="0"/>
              <a:t> </a:t>
            </a:r>
            <a:r>
              <a:rPr lang="es-PE" sz="1400" dirty="0" err="1" smtClean="0"/>
              <a:t>group</a:t>
            </a:r>
            <a:r>
              <a:rPr lang="es-PE" sz="1400" dirty="0" smtClean="0"/>
              <a:t>. </a:t>
            </a:r>
          </a:p>
          <a:p>
            <a:endParaRPr lang="es-PE" sz="1400" baseline="0" dirty="0" smtClean="0"/>
          </a:p>
          <a:p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two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bottom</a:t>
            </a:r>
            <a:r>
              <a:rPr lang="es-PE" sz="1400" baseline="0" dirty="0" smtClean="0"/>
              <a:t> figures </a:t>
            </a:r>
            <a:r>
              <a:rPr lang="es-PE" sz="1400" baseline="0" dirty="0" err="1" smtClean="0"/>
              <a:t>portray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evolution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over</a:t>
            </a:r>
            <a:r>
              <a:rPr lang="es-PE" sz="1400" baseline="0" dirty="0" smtClean="0"/>
              <a:t> time of heterosexual</a:t>
            </a:r>
            <a:r>
              <a:rPr lang="es-PE" sz="1400" dirty="0" smtClean="0"/>
              <a:t> </a:t>
            </a:r>
            <a:r>
              <a:rPr lang="es-PE" sz="1400" baseline="0" dirty="0" smtClean="0"/>
              <a:t>and homosexual</a:t>
            </a:r>
            <a:r>
              <a:rPr lang="es-PE" sz="1400" dirty="0" smtClean="0"/>
              <a:t> </a:t>
            </a:r>
            <a:r>
              <a:rPr lang="es-PE" sz="1400" baseline="0" dirty="0" smtClean="0"/>
              <a:t>cases </a:t>
            </a:r>
            <a:r>
              <a:rPr lang="es-PE" sz="1400" baseline="0" dirty="0" err="1" smtClean="0"/>
              <a:t>among</a:t>
            </a:r>
            <a:r>
              <a:rPr lang="es-PE" sz="1400" baseline="0" dirty="0" smtClean="0"/>
              <a:t> males,</a:t>
            </a:r>
            <a:r>
              <a:rPr lang="es-PE" sz="1400" dirty="0" smtClean="0"/>
              <a:t> </a:t>
            </a:r>
            <a:r>
              <a:rPr lang="es-PE" sz="1400" dirty="0" err="1" smtClean="0"/>
              <a:t>clearly</a:t>
            </a:r>
            <a:r>
              <a:rPr lang="es-PE" sz="1400" dirty="0" smtClean="0"/>
              <a:t> </a:t>
            </a:r>
            <a:r>
              <a:rPr lang="es-PE" sz="1400" dirty="0" err="1" smtClean="0"/>
              <a:t>showing</a:t>
            </a:r>
            <a:r>
              <a:rPr lang="es-PE" sz="1400" dirty="0" smtClean="0"/>
              <a:t> </a:t>
            </a:r>
            <a:r>
              <a:rPr lang="es-PE" sz="1400" dirty="0" err="1" smtClean="0"/>
              <a:t>an</a:t>
            </a:r>
            <a:r>
              <a:rPr lang="es-PE" sz="1400" dirty="0" smtClean="0"/>
              <a:t> </a:t>
            </a:r>
            <a:r>
              <a:rPr lang="es-PE" sz="1400" dirty="0" err="1" smtClean="0"/>
              <a:t>increase</a:t>
            </a:r>
            <a:r>
              <a:rPr lang="es-PE" sz="1400" dirty="0" smtClean="0"/>
              <a:t> in homosexual </a:t>
            </a:r>
            <a:r>
              <a:rPr lang="es-PE" sz="1400" dirty="0" err="1" smtClean="0"/>
              <a:t>transmission</a:t>
            </a:r>
            <a:r>
              <a:rPr lang="es-PE" sz="1400" dirty="0" smtClean="0"/>
              <a:t>, </a:t>
            </a:r>
            <a:r>
              <a:rPr lang="es-PE" sz="1400" dirty="0" err="1" smtClean="0"/>
              <a:t>while</a:t>
            </a:r>
            <a:r>
              <a:rPr lang="es-PE" sz="1400" dirty="0" smtClean="0"/>
              <a:t> heterosexual </a:t>
            </a:r>
            <a:r>
              <a:rPr lang="es-PE" sz="1400" dirty="0" err="1" smtClean="0"/>
              <a:t>tranmission</a:t>
            </a:r>
            <a:r>
              <a:rPr lang="es-PE" sz="1400" dirty="0" smtClean="0"/>
              <a:t> </a:t>
            </a:r>
            <a:r>
              <a:rPr lang="es-PE" sz="1400" dirty="0" err="1" smtClean="0"/>
              <a:t>remains</a:t>
            </a:r>
            <a:r>
              <a:rPr lang="es-PE" sz="1400" dirty="0" smtClean="0"/>
              <a:t> </a:t>
            </a:r>
            <a:r>
              <a:rPr lang="es-PE" sz="1400" dirty="0" err="1" smtClean="0"/>
              <a:t>stable</a:t>
            </a:r>
            <a:r>
              <a:rPr lang="es-PE" sz="1400" dirty="0" smtClean="0"/>
              <a:t>. </a:t>
            </a:r>
            <a:r>
              <a:rPr lang="es-PE" sz="1400" baseline="0" dirty="0" err="1" smtClean="0"/>
              <a:t>This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change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started</a:t>
            </a:r>
            <a:r>
              <a:rPr lang="es-PE" sz="1400" dirty="0" smtClean="0"/>
              <a:t> to </a:t>
            </a:r>
            <a:r>
              <a:rPr lang="es-PE" sz="1400" dirty="0" err="1" smtClean="0"/>
              <a:t>appear</a:t>
            </a:r>
            <a:r>
              <a:rPr lang="es-PE" sz="1400" dirty="0" smtClean="0"/>
              <a:t> </a:t>
            </a:r>
            <a:r>
              <a:rPr lang="es-PE" sz="1400" dirty="0" err="1" smtClean="0"/>
              <a:t>among</a:t>
            </a:r>
            <a:r>
              <a:rPr lang="es-PE" sz="1400" dirty="0" smtClean="0"/>
              <a:t> </a:t>
            </a:r>
            <a:r>
              <a:rPr lang="es-PE" sz="1400" dirty="0" err="1" smtClean="0"/>
              <a:t>the</a:t>
            </a:r>
            <a:r>
              <a:rPr lang="es-PE" sz="1400" dirty="0" smtClean="0"/>
              <a:t> 15 to 24 </a:t>
            </a:r>
            <a:r>
              <a:rPr lang="es-PE" sz="1400" dirty="0" err="1" smtClean="0"/>
              <a:t>group</a:t>
            </a:r>
            <a:r>
              <a:rPr lang="es-PE" sz="1400" dirty="0" smtClean="0"/>
              <a:t> as </a:t>
            </a:r>
            <a:r>
              <a:rPr lang="es-PE" sz="1400" dirty="0" err="1" smtClean="0"/>
              <a:t>early</a:t>
            </a:r>
            <a:r>
              <a:rPr lang="es-PE" sz="1400" dirty="0" smtClean="0"/>
              <a:t> as 2008.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30143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aseline="0" dirty="0" smtClean="0"/>
              <a:t>The examples of Brazil and Peru are consistent with </a:t>
            </a:r>
            <a:r>
              <a:rPr lang="en-US" sz="1400" dirty="0" smtClean="0"/>
              <a:t>the regional pattern of a concentrated epidemic</a:t>
            </a:r>
            <a:r>
              <a:rPr lang="en-US" sz="1400" baseline="0" dirty="0" smtClean="0"/>
              <a:t>: About two thirds of new HIV infections among 15-24 year olds in 2016 took place among males. 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The lower right-hand figure shows that such trend is becoming bolder over time, and that </a:t>
            </a:r>
            <a:r>
              <a:rPr lang="en-US" sz="1400" dirty="0" smtClean="0"/>
              <a:t>the annual figures</a:t>
            </a:r>
            <a:r>
              <a:rPr lang="en-US" sz="1400" baseline="0" dirty="0" smtClean="0"/>
              <a:t> have continued to grow among young males while remaining stable or even descending</a:t>
            </a:r>
            <a:r>
              <a:rPr lang="en-US" sz="1400" dirty="0" smtClean="0"/>
              <a:t> among females</a:t>
            </a:r>
            <a:r>
              <a:rPr lang="en-US" sz="1400" baseline="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9180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400" dirty="0" err="1" smtClean="0"/>
              <a:t>Now</a:t>
            </a:r>
            <a:r>
              <a:rPr lang="es-PE" sz="1400" dirty="0" smtClean="0"/>
              <a:t>, </a:t>
            </a:r>
            <a:r>
              <a:rPr lang="es-PE" sz="1400" dirty="0" err="1" smtClean="0"/>
              <a:t>about</a:t>
            </a:r>
            <a:r>
              <a:rPr lang="es-PE" sz="1400" dirty="0" smtClean="0"/>
              <a:t> </a:t>
            </a:r>
            <a:r>
              <a:rPr lang="es-PE" sz="1400" dirty="0" err="1" smtClean="0"/>
              <a:t>STIs</a:t>
            </a:r>
            <a:r>
              <a:rPr lang="es-PE" sz="1400" baseline="0" dirty="0" smtClean="0"/>
              <a:t>: </a:t>
            </a:r>
            <a:r>
              <a:rPr lang="es-PE" sz="1400" dirty="0" err="1" smtClean="0"/>
              <a:t>Almost</a:t>
            </a:r>
            <a:r>
              <a:rPr lang="es-PE" sz="1400" dirty="0" smtClean="0"/>
              <a:t> 9% of </a:t>
            </a:r>
            <a:r>
              <a:rPr lang="es-PE" sz="1400" dirty="0" err="1" smtClean="0"/>
              <a:t>the</a:t>
            </a:r>
            <a:r>
              <a:rPr lang="es-PE" sz="1400" baseline="0" dirty="0" smtClean="0"/>
              <a:t> 1</a:t>
            </a:r>
            <a:r>
              <a:rPr lang="es-PE" sz="1400" dirty="0" smtClean="0"/>
              <a:t>8-24 LAMIS </a:t>
            </a:r>
            <a:r>
              <a:rPr lang="es-PE" sz="1400" dirty="0" err="1" smtClean="0"/>
              <a:t>participants</a:t>
            </a:r>
            <a:r>
              <a:rPr lang="es-PE" sz="1400" dirty="0" smtClean="0"/>
              <a:t> </a:t>
            </a:r>
            <a:r>
              <a:rPr lang="es-PE" sz="1400" dirty="0" err="1" smtClean="0"/>
              <a:t>reported</a:t>
            </a:r>
            <a:r>
              <a:rPr lang="es-PE" sz="1400" dirty="0" smtClean="0"/>
              <a:t> </a:t>
            </a:r>
            <a:r>
              <a:rPr lang="es-PE" sz="1400" dirty="0" err="1" smtClean="0"/>
              <a:t>having</a:t>
            </a:r>
            <a:r>
              <a:rPr lang="es-PE" sz="1400" dirty="0" smtClean="0"/>
              <a:t> </a:t>
            </a:r>
            <a:r>
              <a:rPr lang="es-PE" sz="1400" dirty="0" err="1" smtClean="0"/>
              <a:t>been</a:t>
            </a:r>
            <a:r>
              <a:rPr lang="es-PE" sz="1400" dirty="0" smtClean="0"/>
              <a:t> </a:t>
            </a:r>
            <a:r>
              <a:rPr lang="es-PE" sz="1400" dirty="0" err="1" smtClean="0"/>
              <a:t>diagnosed</a:t>
            </a:r>
            <a:r>
              <a:rPr lang="es-PE" sz="1400" dirty="0" smtClean="0"/>
              <a:t> </a:t>
            </a:r>
            <a:r>
              <a:rPr lang="es-PE" sz="1400" dirty="0" err="1" smtClean="0"/>
              <a:t>with</a:t>
            </a:r>
            <a:r>
              <a:rPr lang="es-PE" sz="1400" dirty="0" smtClean="0"/>
              <a:t> </a:t>
            </a:r>
            <a:r>
              <a:rPr lang="es-PE" sz="1400" dirty="0" err="1" smtClean="0"/>
              <a:t>either</a:t>
            </a:r>
            <a:r>
              <a:rPr lang="es-PE" sz="1400" dirty="0" smtClean="0"/>
              <a:t> </a:t>
            </a:r>
            <a:r>
              <a:rPr lang="es-PE" sz="1400" dirty="0" err="1" smtClean="0"/>
              <a:t>syphilis</a:t>
            </a:r>
            <a:r>
              <a:rPr lang="es-PE" sz="1400" dirty="0" smtClean="0"/>
              <a:t> </a:t>
            </a:r>
            <a:r>
              <a:rPr lang="es-PE" sz="1400" dirty="0" err="1" smtClean="0"/>
              <a:t>or</a:t>
            </a:r>
            <a:r>
              <a:rPr lang="es-PE" sz="1400" dirty="0" smtClean="0"/>
              <a:t> Chlamydia </a:t>
            </a:r>
            <a:r>
              <a:rPr lang="es-PE" sz="1400" dirty="0" err="1" smtClean="0"/>
              <a:t>or</a:t>
            </a:r>
            <a:r>
              <a:rPr lang="es-PE" sz="1400" dirty="0" smtClean="0"/>
              <a:t> gonorrea </a:t>
            </a:r>
            <a:r>
              <a:rPr lang="es-PE" sz="1400" dirty="0" err="1" smtClean="0"/>
              <a:t>over</a:t>
            </a:r>
            <a:r>
              <a:rPr lang="es-PE" sz="1400" dirty="0" smtClean="0"/>
              <a:t> </a:t>
            </a:r>
            <a:r>
              <a:rPr lang="es-PE" sz="1400" dirty="0" err="1" smtClean="0"/>
              <a:t>the</a:t>
            </a:r>
            <a:r>
              <a:rPr lang="es-PE" sz="1400" dirty="0" smtClean="0"/>
              <a:t> </a:t>
            </a:r>
            <a:r>
              <a:rPr lang="es-PE" sz="1400" dirty="0" err="1" smtClean="0"/>
              <a:t>past</a:t>
            </a:r>
            <a:r>
              <a:rPr lang="es-PE" sz="1400" dirty="0" smtClean="0"/>
              <a:t> 12 </a:t>
            </a:r>
            <a:r>
              <a:rPr lang="es-PE" sz="1400" dirty="0" err="1" smtClean="0"/>
              <a:t>months</a:t>
            </a:r>
            <a:r>
              <a:rPr lang="es-PE" sz="1400" dirty="0" smtClean="0"/>
              <a:t>. </a:t>
            </a:r>
            <a:r>
              <a:rPr lang="es-PE" sz="1400" dirty="0" err="1" smtClean="0"/>
              <a:t>This</a:t>
            </a:r>
            <a:r>
              <a:rPr lang="es-PE" sz="1400" dirty="0" smtClean="0"/>
              <a:t> </a:t>
            </a:r>
            <a:r>
              <a:rPr lang="es-PE" sz="1400" dirty="0" err="1" smtClean="0"/>
              <a:t>is</a:t>
            </a:r>
            <a:r>
              <a:rPr lang="es-PE" sz="1400" dirty="0" smtClean="0"/>
              <a:t> </a:t>
            </a:r>
            <a:r>
              <a:rPr lang="es-PE" sz="1400" dirty="0" err="1" smtClean="0"/>
              <a:t>clearly</a:t>
            </a:r>
            <a:r>
              <a:rPr lang="es-PE" sz="1400" dirty="0" smtClean="0"/>
              <a:t> a </a:t>
            </a:r>
            <a:r>
              <a:rPr lang="es-PE" sz="1400" dirty="0" err="1" smtClean="0"/>
              <a:t>high</a:t>
            </a:r>
            <a:r>
              <a:rPr lang="es-PE" sz="1400" dirty="0" smtClean="0"/>
              <a:t> figure.</a:t>
            </a: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59799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Now</a:t>
            </a:r>
            <a:r>
              <a:rPr lang="es-PE" sz="1400" dirty="0" smtClean="0"/>
              <a:t> </a:t>
            </a:r>
            <a:r>
              <a:rPr lang="es-PE" sz="1400" dirty="0" err="1" smtClean="0"/>
              <a:t>let’s</a:t>
            </a:r>
            <a:r>
              <a:rPr lang="es-PE" sz="1400" dirty="0" smtClean="0"/>
              <a:t> </a:t>
            </a:r>
            <a:r>
              <a:rPr lang="es-PE" sz="1400" dirty="0" err="1" smtClean="0"/>
              <a:t>move</a:t>
            </a:r>
            <a:r>
              <a:rPr lang="es-PE" sz="1400" dirty="0" smtClean="0"/>
              <a:t> to data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on</a:t>
            </a:r>
            <a:r>
              <a:rPr lang="es-PE" sz="1400" baseline="0" dirty="0" smtClean="0"/>
              <a:t> sexual </a:t>
            </a:r>
            <a:r>
              <a:rPr lang="es-PE" sz="1400" baseline="0" dirty="0" err="1" smtClean="0"/>
              <a:t>behavior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access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care</a:t>
            </a:r>
            <a:r>
              <a:rPr lang="es-PE" sz="1400" baseline="0" dirty="0" smtClean="0"/>
              <a:t>, and social </a:t>
            </a:r>
            <a:r>
              <a:rPr lang="es-PE" sz="1400" baseline="0" dirty="0" err="1" smtClean="0"/>
              <a:t>vulnerability</a:t>
            </a:r>
            <a:r>
              <a:rPr lang="es-PE" sz="1400" baseline="0" dirty="0" smtClean="0"/>
              <a:t>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75250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This</a:t>
            </a:r>
            <a:r>
              <a:rPr lang="es-PE" sz="1400" dirty="0" smtClean="0"/>
              <a:t> figure </a:t>
            </a:r>
            <a:r>
              <a:rPr lang="es-PE" sz="1400" dirty="0" err="1" smtClean="0"/>
              <a:t>about</a:t>
            </a:r>
            <a:r>
              <a:rPr lang="es-PE" sz="1400" dirty="0" smtClean="0"/>
              <a:t> </a:t>
            </a:r>
            <a:r>
              <a:rPr lang="es-PE" sz="1400" dirty="0" err="1" smtClean="0"/>
              <a:t>self-perceived</a:t>
            </a:r>
            <a:r>
              <a:rPr lang="es-PE" sz="1400" dirty="0" smtClean="0"/>
              <a:t> HIV </a:t>
            </a:r>
            <a:r>
              <a:rPr lang="es-PE" sz="1400" dirty="0" err="1" smtClean="0"/>
              <a:t>risk</a:t>
            </a:r>
            <a:r>
              <a:rPr lang="es-PE" sz="1400" dirty="0" smtClean="0"/>
              <a:t> </a:t>
            </a:r>
            <a:r>
              <a:rPr lang="es-PE" sz="1400" baseline="0" dirty="0" smtClean="0"/>
              <a:t>shows </a:t>
            </a:r>
            <a:r>
              <a:rPr lang="es-PE" sz="1400" baseline="0" dirty="0" err="1" smtClean="0"/>
              <a:t>that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despite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high</a:t>
            </a:r>
            <a:r>
              <a:rPr lang="es-PE" sz="1400" baseline="0" dirty="0" smtClean="0"/>
              <a:t> HIV and STI </a:t>
            </a:r>
            <a:r>
              <a:rPr lang="es-PE" sz="1400" baseline="0" dirty="0" err="1" smtClean="0"/>
              <a:t>rates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observed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majority</a:t>
            </a:r>
            <a:r>
              <a:rPr lang="es-PE" sz="1400" baseline="0" dirty="0" smtClean="0"/>
              <a:t> of</a:t>
            </a:r>
            <a:r>
              <a:rPr lang="es-PE" sz="1400" dirty="0" smtClean="0"/>
              <a:t> 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these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men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consider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themselves</a:t>
            </a:r>
            <a:r>
              <a:rPr lang="es-PE" sz="1400" baseline="0" dirty="0" smtClean="0"/>
              <a:t> to be at </a:t>
            </a:r>
            <a:r>
              <a:rPr lang="es-PE" sz="1400" baseline="0" dirty="0" err="1" smtClean="0"/>
              <a:t>low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risk</a:t>
            </a:r>
            <a:r>
              <a:rPr lang="es-PE" sz="1400" baseline="0" dirty="0" smtClean="0"/>
              <a:t>.</a:t>
            </a:r>
            <a:r>
              <a:rPr lang="es-PE" sz="1400" dirty="0" smtClean="0"/>
              <a:t> </a:t>
            </a:r>
            <a:r>
              <a:rPr lang="es-PE" sz="1400" dirty="0" err="1" smtClean="0"/>
              <a:t>T</a:t>
            </a:r>
            <a:r>
              <a:rPr lang="es-PE" sz="1400" baseline="0" dirty="0" err="1" smtClean="0"/>
              <a:t>hose</a:t>
            </a:r>
            <a:r>
              <a:rPr lang="es-PE" sz="1400" baseline="0" dirty="0" smtClean="0"/>
              <a:t> figures are </a:t>
            </a:r>
            <a:r>
              <a:rPr lang="es-PE" sz="1400" baseline="0" dirty="0" err="1" smtClean="0"/>
              <a:t>somewhat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higher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among</a:t>
            </a:r>
            <a:r>
              <a:rPr lang="es-PE" sz="1400" baseline="0" dirty="0" smtClean="0"/>
              <a:t> Young MSM.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5488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400" dirty="0" err="1" smtClean="0"/>
              <a:t>This</a:t>
            </a:r>
            <a:r>
              <a:rPr lang="es-PE" sz="1400" dirty="0" smtClean="0"/>
              <a:t> </a:t>
            </a:r>
            <a:r>
              <a:rPr lang="es-PE" sz="1400" dirty="0" err="1" smtClean="0"/>
              <a:t>other</a:t>
            </a:r>
            <a:r>
              <a:rPr lang="es-PE" sz="1400" dirty="0" smtClean="0"/>
              <a:t> figure </a:t>
            </a:r>
            <a:r>
              <a:rPr lang="es-PE" sz="1400" dirty="0" err="1" smtClean="0"/>
              <a:t>from</a:t>
            </a:r>
            <a:r>
              <a:rPr lang="es-PE" sz="1400" dirty="0" smtClean="0"/>
              <a:t> LAMIS shows </a:t>
            </a:r>
            <a:r>
              <a:rPr lang="es-PE" sz="1400" dirty="0" err="1" smtClean="0"/>
              <a:t>that</a:t>
            </a:r>
            <a:r>
              <a:rPr lang="es-PE" sz="1400" dirty="0" smtClean="0"/>
              <a:t> </a:t>
            </a:r>
            <a:r>
              <a:rPr lang="es-PE" sz="1400" dirty="0" err="1" smtClean="0"/>
              <a:t>about</a:t>
            </a:r>
            <a:r>
              <a:rPr lang="es-PE" sz="1400" dirty="0" smtClean="0"/>
              <a:t> </a:t>
            </a:r>
            <a:r>
              <a:rPr lang="es-PE" sz="1400" dirty="0" err="1" smtClean="0"/>
              <a:t>half</a:t>
            </a:r>
            <a:r>
              <a:rPr lang="es-PE" sz="1400" dirty="0" smtClean="0"/>
              <a:t> of Young MSM </a:t>
            </a:r>
            <a:r>
              <a:rPr lang="es-PE" sz="1400" dirty="0" err="1" smtClean="0"/>
              <a:t>reported</a:t>
            </a:r>
            <a:r>
              <a:rPr lang="es-PE" sz="1400" dirty="0" smtClean="0"/>
              <a:t> </a:t>
            </a:r>
            <a:r>
              <a:rPr lang="es-PE" sz="1400" dirty="0" err="1" smtClean="0"/>
              <a:t>having</a:t>
            </a:r>
            <a:r>
              <a:rPr lang="es-PE" sz="1400" dirty="0" smtClean="0"/>
              <a:t> </a:t>
            </a:r>
            <a:r>
              <a:rPr lang="es-PE" sz="1400" dirty="0" err="1" smtClean="0"/>
              <a:t>been</a:t>
            </a:r>
            <a:r>
              <a:rPr lang="es-PE" sz="1400" dirty="0" smtClean="0"/>
              <a:t> </a:t>
            </a:r>
            <a:r>
              <a:rPr lang="es-PE" sz="1400" dirty="0" err="1" smtClean="0"/>
              <a:t>tested</a:t>
            </a:r>
            <a:r>
              <a:rPr lang="es-PE" sz="1400" dirty="0" smtClean="0"/>
              <a:t> in </a:t>
            </a:r>
            <a:r>
              <a:rPr lang="es-PE" sz="1400" dirty="0" err="1" smtClean="0"/>
              <a:t>the</a:t>
            </a:r>
            <a:r>
              <a:rPr lang="es-PE" sz="1400" dirty="0" smtClean="0"/>
              <a:t> prior 12 </a:t>
            </a:r>
            <a:r>
              <a:rPr lang="es-PE" sz="1400" dirty="0" err="1" smtClean="0"/>
              <a:t>months</a:t>
            </a:r>
            <a:r>
              <a:rPr lang="es-PE" sz="1400" dirty="0" smtClean="0"/>
              <a:t>, </a:t>
            </a:r>
            <a:r>
              <a:rPr lang="es-PE" sz="1400" dirty="0" err="1" smtClean="0"/>
              <a:t>less</a:t>
            </a:r>
            <a:r>
              <a:rPr lang="es-PE" sz="1400" dirty="0" smtClean="0"/>
              <a:t> </a:t>
            </a:r>
            <a:r>
              <a:rPr lang="es-PE" sz="1400" dirty="0" err="1" smtClean="0"/>
              <a:t>than</a:t>
            </a:r>
            <a:r>
              <a:rPr lang="es-PE" sz="1400" dirty="0" smtClean="0"/>
              <a:t> </a:t>
            </a:r>
            <a:r>
              <a:rPr lang="es-PE" sz="1400" dirty="0" err="1" smtClean="0"/>
              <a:t>the</a:t>
            </a:r>
            <a:r>
              <a:rPr lang="es-PE" sz="1400" dirty="0" smtClean="0"/>
              <a:t> 2/3rds </a:t>
            </a:r>
            <a:r>
              <a:rPr lang="es-PE" sz="1400" dirty="0" err="1" smtClean="0"/>
              <a:t>who</a:t>
            </a:r>
            <a:r>
              <a:rPr lang="es-PE" sz="1400" dirty="0" smtClean="0"/>
              <a:t> </a:t>
            </a:r>
            <a:r>
              <a:rPr lang="es-PE" sz="1400" dirty="0" err="1" smtClean="0"/>
              <a:t>did</a:t>
            </a:r>
            <a:r>
              <a:rPr lang="es-PE" sz="1400" dirty="0" smtClean="0"/>
              <a:t> so </a:t>
            </a:r>
            <a:r>
              <a:rPr lang="es-PE" sz="1400" dirty="0" err="1" smtClean="0"/>
              <a:t>among</a:t>
            </a:r>
            <a:r>
              <a:rPr lang="es-PE" sz="1400" dirty="0" smtClean="0"/>
              <a:t> </a:t>
            </a:r>
            <a:r>
              <a:rPr lang="es-PE" sz="1400" dirty="0" err="1" smtClean="0"/>
              <a:t>those</a:t>
            </a:r>
            <a:r>
              <a:rPr lang="es-PE" sz="1400" dirty="0" smtClean="0"/>
              <a:t> </a:t>
            </a:r>
            <a:r>
              <a:rPr lang="es-PE" sz="1400" dirty="0" err="1" smtClean="0"/>
              <a:t>older</a:t>
            </a:r>
            <a:r>
              <a:rPr lang="es-PE" sz="1400" dirty="0" smtClean="0"/>
              <a:t>.  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15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33866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400" dirty="0" err="1" smtClean="0"/>
              <a:t>This</a:t>
            </a:r>
            <a:r>
              <a:rPr lang="es-PE" sz="1400" dirty="0" smtClean="0"/>
              <a:t> </a:t>
            </a:r>
            <a:r>
              <a:rPr lang="es-PE" sz="1400" dirty="0" err="1" smtClean="0"/>
              <a:t>is</a:t>
            </a:r>
            <a:r>
              <a:rPr lang="es-PE" sz="1400" dirty="0" smtClean="0"/>
              <a:t> </a:t>
            </a:r>
            <a:r>
              <a:rPr lang="es-PE" sz="1400" dirty="0" err="1" smtClean="0"/>
              <a:t>an</a:t>
            </a:r>
            <a:r>
              <a:rPr lang="es-PE" sz="1400" dirty="0" smtClean="0"/>
              <a:t> </a:t>
            </a:r>
            <a:r>
              <a:rPr lang="es-PE" sz="1400" dirty="0" err="1" smtClean="0"/>
              <a:t>estimation</a:t>
            </a:r>
            <a:r>
              <a:rPr lang="es-PE" sz="1400" baseline="0" dirty="0" smtClean="0"/>
              <a:t> of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HIV </a:t>
            </a:r>
            <a:r>
              <a:rPr lang="es-PE" sz="1400" baseline="0" dirty="0" err="1" smtClean="0"/>
              <a:t>care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cascade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for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adolescents</a:t>
            </a:r>
            <a:r>
              <a:rPr lang="es-PE" sz="1400" baseline="0" dirty="0" smtClean="0"/>
              <a:t> 12 to 17 in</a:t>
            </a:r>
            <a:r>
              <a:rPr lang="es-PE" sz="1400" dirty="0" smtClean="0"/>
              <a:t> </a:t>
            </a:r>
            <a:r>
              <a:rPr lang="es-PE" sz="1400" dirty="0" err="1" smtClean="0"/>
              <a:t>Peru</a:t>
            </a:r>
            <a:r>
              <a:rPr lang="es-PE" sz="1400" dirty="0" smtClean="0"/>
              <a:t> as of 2017</a:t>
            </a:r>
            <a:r>
              <a:rPr lang="es-PE" sz="1400" baseline="0" dirty="0" smtClean="0"/>
              <a:t>, as </a:t>
            </a:r>
            <a:r>
              <a:rPr lang="es-PE" sz="1400" baseline="0" dirty="0" err="1" smtClean="0"/>
              <a:t>well</a:t>
            </a:r>
            <a:r>
              <a:rPr lang="es-PE" sz="1400" baseline="0" dirty="0" smtClean="0"/>
              <a:t> as of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gaps to </a:t>
            </a:r>
            <a:r>
              <a:rPr lang="es-PE" sz="1400" baseline="0" dirty="0" err="1" smtClean="0"/>
              <a:t>reach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90-90-90 </a:t>
            </a:r>
            <a:r>
              <a:rPr lang="es-PE" sz="1400" baseline="0" dirty="0" err="1" smtClean="0"/>
              <a:t>goals</a:t>
            </a:r>
            <a:r>
              <a:rPr lang="es-PE" sz="1400" baseline="0" dirty="0" smtClean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400" dirty="0" smtClean="0"/>
              <a:t>As </a:t>
            </a:r>
            <a:r>
              <a:rPr lang="es-PE" sz="1400" dirty="0" err="1" smtClean="0"/>
              <a:t>we</a:t>
            </a:r>
            <a:r>
              <a:rPr lang="es-PE" sz="1400" dirty="0" smtClean="0"/>
              <a:t> can </a:t>
            </a:r>
            <a:r>
              <a:rPr lang="es-PE" sz="1400" dirty="0" err="1" smtClean="0"/>
              <a:t>see</a:t>
            </a:r>
            <a:r>
              <a:rPr lang="es-PE" sz="1400" dirty="0" smtClean="0"/>
              <a:t>, gaps are 17% to </a:t>
            </a:r>
            <a:r>
              <a:rPr lang="es-PE" sz="1400" dirty="0" err="1" smtClean="0"/>
              <a:t>reach</a:t>
            </a:r>
            <a:r>
              <a:rPr lang="es-PE" sz="1400" dirty="0" smtClean="0"/>
              <a:t> </a:t>
            </a:r>
            <a:r>
              <a:rPr lang="es-PE" sz="1400" dirty="0" err="1" smtClean="0"/>
              <a:t>the</a:t>
            </a:r>
            <a:r>
              <a:rPr lang="es-PE" sz="1400" dirty="0" smtClean="0"/>
              <a:t> 90% </a:t>
            </a:r>
            <a:r>
              <a:rPr lang="es-PE" sz="1400" dirty="0" err="1" smtClean="0"/>
              <a:t>diagnosed</a:t>
            </a:r>
            <a:r>
              <a:rPr lang="es-PE" sz="1400" dirty="0" smtClean="0"/>
              <a:t>; 15% to </a:t>
            </a:r>
            <a:r>
              <a:rPr lang="es-PE" sz="1400" dirty="0" err="1" smtClean="0"/>
              <a:t>reach</a:t>
            </a:r>
            <a:r>
              <a:rPr lang="es-PE" sz="1400" dirty="0" smtClean="0"/>
              <a:t> 90% </a:t>
            </a:r>
            <a:r>
              <a:rPr lang="es-PE" sz="1400" dirty="0" err="1" smtClean="0"/>
              <a:t>on</a:t>
            </a:r>
            <a:r>
              <a:rPr lang="es-PE" sz="1400" dirty="0" smtClean="0"/>
              <a:t> </a:t>
            </a:r>
            <a:r>
              <a:rPr lang="es-PE" sz="1400" dirty="0" err="1" smtClean="0"/>
              <a:t>treatment</a:t>
            </a:r>
            <a:r>
              <a:rPr lang="es-PE" sz="1400" dirty="0" smtClean="0"/>
              <a:t>, </a:t>
            </a:r>
            <a:r>
              <a:rPr lang="es-PE" sz="1400" dirty="0" err="1" smtClean="0"/>
              <a:t>but</a:t>
            </a:r>
            <a:r>
              <a:rPr lang="es-PE" sz="1400" dirty="0" smtClean="0"/>
              <a:t> 42% to </a:t>
            </a:r>
            <a:r>
              <a:rPr lang="es-PE" sz="1400" dirty="0" err="1" smtClean="0"/>
              <a:t>reach</a:t>
            </a:r>
            <a:r>
              <a:rPr lang="es-PE" sz="1400" dirty="0" smtClean="0"/>
              <a:t> 90% of viral </a:t>
            </a:r>
            <a:r>
              <a:rPr lang="es-PE" sz="1400" dirty="0" err="1" smtClean="0"/>
              <a:t>suppression</a:t>
            </a:r>
            <a:r>
              <a:rPr lang="es-PE" sz="1400" dirty="0" smtClean="0"/>
              <a:t>.</a:t>
            </a:r>
            <a:endParaRPr lang="es-ES" sz="1400" dirty="0" smtClean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16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2013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smtClean="0"/>
              <a:t>In </a:t>
            </a:r>
            <a:r>
              <a:rPr lang="es-PE" sz="1400" dirty="0" err="1" smtClean="0"/>
              <a:t>this</a:t>
            </a:r>
            <a:r>
              <a:rPr lang="es-PE" sz="1400" dirty="0" smtClean="0"/>
              <a:t> figure </a:t>
            </a:r>
            <a:r>
              <a:rPr lang="es-PE" sz="1400" dirty="0" err="1" smtClean="0"/>
              <a:t>from</a:t>
            </a:r>
            <a:r>
              <a:rPr lang="es-PE" sz="1400" dirty="0" smtClean="0"/>
              <a:t> LAMIS </a:t>
            </a:r>
            <a:r>
              <a:rPr lang="es-PE" sz="1400" dirty="0" err="1" smtClean="0"/>
              <a:t>we</a:t>
            </a:r>
            <a:r>
              <a:rPr lang="es-PE" sz="1400" dirty="0" smtClean="0"/>
              <a:t> </a:t>
            </a:r>
            <a:r>
              <a:rPr lang="es-PE" sz="1400" dirty="0" err="1" smtClean="0"/>
              <a:t>see</a:t>
            </a:r>
            <a:r>
              <a:rPr lang="es-PE" sz="1400" dirty="0" smtClean="0"/>
              <a:t> </a:t>
            </a:r>
            <a:r>
              <a:rPr lang="es-PE" sz="1400" dirty="0" err="1" smtClean="0"/>
              <a:t>the</a:t>
            </a:r>
            <a:r>
              <a:rPr lang="es-PE" sz="1400" dirty="0" smtClean="0"/>
              <a:t> </a:t>
            </a:r>
            <a:r>
              <a:rPr lang="es-PE" sz="1400" dirty="0" err="1" smtClean="0"/>
              <a:t>proportions</a:t>
            </a:r>
            <a:r>
              <a:rPr lang="es-PE" sz="1400" dirty="0" smtClean="0"/>
              <a:t> of HIV </a:t>
            </a:r>
            <a:r>
              <a:rPr lang="es-PE" sz="1400" dirty="0" err="1" smtClean="0"/>
              <a:t>diagnosed</a:t>
            </a:r>
            <a:r>
              <a:rPr lang="es-PE" sz="1400" dirty="0" smtClean="0"/>
              <a:t> </a:t>
            </a:r>
            <a:r>
              <a:rPr lang="es-PE" sz="1400" dirty="0" err="1" smtClean="0"/>
              <a:t>participants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two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age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groups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Overall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among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young</a:t>
            </a:r>
            <a:r>
              <a:rPr lang="es-PE" sz="1400" baseline="0" dirty="0" smtClean="0"/>
              <a:t> MSM </a:t>
            </a:r>
            <a:r>
              <a:rPr lang="es-PE" sz="1400" baseline="0" dirty="0" err="1" smtClean="0"/>
              <a:t>who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report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an</a:t>
            </a:r>
            <a:r>
              <a:rPr lang="es-PE" sz="1400" baseline="0" dirty="0" smtClean="0"/>
              <a:t> HIV diagnosis, 80% </a:t>
            </a:r>
            <a:r>
              <a:rPr lang="es-PE" sz="1400" baseline="0" dirty="0" err="1" smtClean="0"/>
              <a:t>report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having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started</a:t>
            </a:r>
            <a:r>
              <a:rPr lang="es-PE" sz="1400" baseline="0" dirty="0" smtClean="0"/>
              <a:t> ART, </a:t>
            </a:r>
            <a:r>
              <a:rPr lang="es-PE" sz="1400" baseline="0" dirty="0" err="1" smtClean="0"/>
              <a:t>but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only</a:t>
            </a:r>
            <a:r>
              <a:rPr lang="es-PE" sz="1400" baseline="0" dirty="0" smtClean="0"/>
              <a:t> 64% </a:t>
            </a:r>
            <a:r>
              <a:rPr lang="es-PE" sz="1400" baseline="0" dirty="0" err="1" smtClean="0"/>
              <a:t>report</a:t>
            </a:r>
            <a:r>
              <a:rPr lang="es-PE" sz="1400" baseline="0" dirty="0" smtClean="0"/>
              <a:t> viral </a:t>
            </a:r>
            <a:r>
              <a:rPr lang="es-PE" sz="1400" baseline="0" dirty="0" err="1" smtClean="0"/>
              <a:t>suppression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compared</a:t>
            </a:r>
            <a:r>
              <a:rPr lang="es-PE" sz="1400" baseline="0" dirty="0" smtClean="0"/>
              <a:t> to 90% and 84% </a:t>
            </a:r>
            <a:r>
              <a:rPr lang="es-PE" sz="1400" baseline="0" dirty="0" err="1" smtClean="0"/>
              <a:t>among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older</a:t>
            </a:r>
            <a:r>
              <a:rPr lang="es-PE" sz="1400" baseline="0" dirty="0" smtClean="0"/>
              <a:t> MSM, </a:t>
            </a:r>
            <a:r>
              <a:rPr lang="es-PE" sz="1400" baseline="0" dirty="0" err="1" smtClean="0"/>
              <a:t>respoectively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This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means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that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for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various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reasons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levels</a:t>
            </a:r>
            <a:r>
              <a:rPr lang="es-PE" sz="1400" baseline="0" dirty="0" smtClean="0"/>
              <a:t> of </a:t>
            </a:r>
            <a:r>
              <a:rPr lang="es-PE" sz="1400" baseline="0" dirty="0" err="1" smtClean="0"/>
              <a:t>access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treatment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especially</a:t>
            </a:r>
            <a:r>
              <a:rPr lang="es-PE" sz="1400" baseline="0" dirty="0" smtClean="0"/>
              <a:t> viral </a:t>
            </a:r>
            <a:r>
              <a:rPr lang="es-PE" sz="1400" baseline="0" dirty="0" err="1" smtClean="0"/>
              <a:t>suppression</a:t>
            </a:r>
            <a:r>
              <a:rPr lang="es-PE" sz="1400" baseline="0" dirty="0" smtClean="0"/>
              <a:t> are </a:t>
            </a:r>
            <a:r>
              <a:rPr lang="es-PE" sz="1400" baseline="0" dirty="0" err="1" smtClean="0"/>
              <a:t>clearly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lower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among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young</a:t>
            </a:r>
            <a:r>
              <a:rPr lang="es-PE" sz="1400" baseline="0" dirty="0" smtClean="0"/>
              <a:t> MSM.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92591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What</a:t>
            </a:r>
            <a:r>
              <a:rPr lang="es-PE" sz="1400" dirty="0" smtClean="0"/>
              <a:t> </a:t>
            </a:r>
            <a:r>
              <a:rPr lang="es-PE" sz="1400" dirty="0" err="1" smtClean="0"/>
              <a:t>about</a:t>
            </a:r>
            <a:r>
              <a:rPr lang="es-PE" sz="1400" dirty="0" smtClean="0"/>
              <a:t> sexual </a:t>
            </a:r>
            <a:r>
              <a:rPr lang="es-PE" sz="1400" dirty="0" err="1" smtClean="0"/>
              <a:t>behavior</a:t>
            </a:r>
            <a:r>
              <a:rPr lang="es-PE" sz="1400" dirty="0" smtClean="0"/>
              <a:t>? In </a:t>
            </a:r>
            <a:r>
              <a:rPr lang="es-PE" sz="1400" dirty="0" err="1" smtClean="0"/>
              <a:t>Brazil</a:t>
            </a:r>
            <a:r>
              <a:rPr lang="es-PE" sz="1400" dirty="0" smtClean="0"/>
              <a:t>, </a:t>
            </a:r>
            <a:r>
              <a:rPr lang="es-PE" sz="1400" dirty="0" err="1" smtClean="0"/>
              <a:t>Guimaraes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collaborators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compared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younger</a:t>
            </a:r>
            <a:r>
              <a:rPr lang="es-PE" sz="1400" dirty="0" smtClean="0"/>
              <a:t> </a:t>
            </a:r>
            <a:r>
              <a:rPr lang="es-PE" sz="1400" baseline="0" dirty="0" err="1" smtClean="0"/>
              <a:t>groups</a:t>
            </a:r>
            <a:r>
              <a:rPr lang="es-PE" sz="1400" baseline="0" dirty="0" smtClean="0"/>
              <a:t> of 2 RDS </a:t>
            </a:r>
            <a:r>
              <a:rPr lang="es-PE" sz="1400" baseline="0" dirty="0" err="1" smtClean="0"/>
              <a:t>samples</a:t>
            </a:r>
            <a:r>
              <a:rPr lang="es-PE" sz="1400" baseline="0" dirty="0" smtClean="0"/>
              <a:t> of MSM,</a:t>
            </a:r>
            <a:r>
              <a:rPr lang="es-PE" sz="1400" dirty="0" smtClean="0"/>
              <a:t> </a:t>
            </a:r>
            <a:r>
              <a:rPr lang="es-PE" sz="1400" dirty="0" err="1" smtClean="0"/>
              <a:t>from</a:t>
            </a:r>
            <a:r>
              <a:rPr lang="es-PE" sz="1400" dirty="0" smtClean="0"/>
              <a:t> </a:t>
            </a:r>
            <a:r>
              <a:rPr lang="es-PE" sz="1400" baseline="0" dirty="0" smtClean="0"/>
              <a:t>2009 and 2016, </a:t>
            </a:r>
            <a:r>
              <a:rPr lang="es-PE" sz="1400" baseline="0" dirty="0" err="1" smtClean="0"/>
              <a:t>respectively</a:t>
            </a:r>
            <a:endParaRPr lang="es-PE" sz="1400" baseline="0" dirty="0" smtClean="0"/>
          </a:p>
          <a:p>
            <a:endParaRPr lang="es-PE" sz="1400" baseline="0" dirty="0" smtClean="0"/>
          </a:p>
          <a:p>
            <a:r>
              <a:rPr lang="es-PE" sz="1400" baseline="0" dirty="0" err="1" smtClean="0"/>
              <a:t>Among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young</a:t>
            </a:r>
            <a:r>
              <a:rPr lang="es-PE" sz="1400" baseline="0" dirty="0" smtClean="0"/>
              <a:t> MSM </a:t>
            </a:r>
            <a:r>
              <a:rPr lang="es-PE" sz="1400" baseline="0" dirty="0" err="1" smtClean="0"/>
              <a:t>there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was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some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progress</a:t>
            </a:r>
            <a:r>
              <a:rPr lang="es-PE" sz="1400" baseline="0" dirty="0" smtClean="0"/>
              <a:t>;</a:t>
            </a:r>
            <a:r>
              <a:rPr lang="es-PE" sz="1400" dirty="0" smtClean="0"/>
              <a:t> </a:t>
            </a:r>
            <a:r>
              <a:rPr lang="es-PE" sz="1400" baseline="0" dirty="0" err="1" smtClean="0"/>
              <a:t>for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example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less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binge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drinking</a:t>
            </a:r>
            <a:r>
              <a:rPr lang="es-PE" sz="1400" baseline="0" dirty="0" smtClean="0"/>
              <a:t>, more HIV </a:t>
            </a:r>
            <a:r>
              <a:rPr lang="es-PE" sz="1400" baseline="0" dirty="0" err="1" smtClean="0"/>
              <a:t>testing</a:t>
            </a:r>
            <a:r>
              <a:rPr lang="es-PE" sz="1400" baseline="0" dirty="0" smtClean="0"/>
              <a:t>, and more </a:t>
            </a:r>
            <a:r>
              <a:rPr lang="es-PE" sz="1400" baseline="0" dirty="0" err="1" smtClean="0"/>
              <a:t>access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information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services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However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some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challenges</a:t>
            </a:r>
            <a:r>
              <a:rPr lang="es-PE" sz="1400" baseline="0" dirty="0" smtClean="0"/>
              <a:t> emerged: </a:t>
            </a:r>
            <a:r>
              <a:rPr lang="es-PE" sz="1400" baseline="0" dirty="0" err="1" smtClean="0"/>
              <a:t>Unprotected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receptive</a:t>
            </a:r>
            <a:r>
              <a:rPr lang="es-PE" sz="1400" baseline="0" dirty="0" smtClean="0"/>
              <a:t> anal sex </a:t>
            </a:r>
            <a:r>
              <a:rPr lang="es-PE" sz="1400" baseline="0" dirty="0" err="1" smtClean="0"/>
              <a:t>increased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by</a:t>
            </a:r>
            <a:r>
              <a:rPr lang="es-PE" sz="1400" baseline="0" dirty="0" smtClean="0"/>
              <a:t> 24%</a:t>
            </a:r>
            <a:r>
              <a:rPr lang="es-PE" sz="1400" dirty="0" smtClean="0"/>
              <a:t>; </a:t>
            </a:r>
            <a:r>
              <a:rPr lang="es-PE" sz="1400" baseline="0" dirty="0" err="1" smtClean="0"/>
              <a:t>illicit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drug</a:t>
            </a:r>
            <a:r>
              <a:rPr lang="es-PE" sz="1400" baseline="0" dirty="0" smtClean="0"/>
              <a:t> use </a:t>
            </a:r>
            <a:r>
              <a:rPr lang="es-PE" sz="1400" baseline="0" dirty="0" err="1" smtClean="0"/>
              <a:t>increased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by</a:t>
            </a:r>
            <a:r>
              <a:rPr lang="es-PE" sz="1400" baseline="0" dirty="0" smtClean="0"/>
              <a:t> 22%, and </a:t>
            </a:r>
            <a:r>
              <a:rPr lang="es-PE" sz="1400" baseline="0" dirty="0" err="1" smtClean="0"/>
              <a:t>low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risk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self-perception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increased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by</a:t>
            </a:r>
            <a:r>
              <a:rPr lang="es-PE" sz="1400" baseline="0" dirty="0" smtClean="0"/>
              <a:t> 25%.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18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44495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Also</a:t>
            </a:r>
            <a:r>
              <a:rPr lang="es-PE" sz="1400" dirty="0" smtClean="0"/>
              <a:t> </a:t>
            </a:r>
            <a:r>
              <a:rPr lang="es-PE" sz="1400" dirty="0" err="1" smtClean="0"/>
              <a:t>from</a:t>
            </a:r>
            <a:r>
              <a:rPr lang="es-PE" sz="1400" baseline="0" dirty="0" smtClean="0"/>
              <a:t> LAMIS, MSM of </a:t>
            </a:r>
            <a:r>
              <a:rPr lang="es-PE" sz="1400" baseline="0" dirty="0" err="1" smtClean="0"/>
              <a:t>both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groups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report</a:t>
            </a:r>
            <a:r>
              <a:rPr lang="es-PE" sz="1400" baseline="0" dirty="0" smtClean="0"/>
              <a:t> similar </a:t>
            </a:r>
            <a:r>
              <a:rPr lang="es-PE" sz="1400" baseline="0" dirty="0" err="1" smtClean="0"/>
              <a:t>frequencies</a:t>
            </a:r>
            <a:r>
              <a:rPr lang="es-PE" sz="1400" baseline="0" dirty="0" smtClean="0"/>
              <a:t> of </a:t>
            </a:r>
            <a:r>
              <a:rPr lang="es-PE" sz="1400" baseline="0" dirty="0" err="1" smtClean="0"/>
              <a:t>condomless</a:t>
            </a:r>
            <a:r>
              <a:rPr lang="es-PE" sz="1400" baseline="0" dirty="0" smtClean="0"/>
              <a:t> anal sex </a:t>
            </a:r>
            <a:r>
              <a:rPr lang="es-PE" sz="1400" baseline="0" dirty="0" err="1" smtClean="0"/>
              <a:t>with</a:t>
            </a:r>
            <a:r>
              <a:rPr lang="es-PE" sz="1400" baseline="0" dirty="0" smtClean="0"/>
              <a:t> a non-</a:t>
            </a:r>
            <a:r>
              <a:rPr lang="es-PE" sz="1400" baseline="0" dirty="0" err="1" smtClean="0"/>
              <a:t>steady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partner</a:t>
            </a:r>
            <a:r>
              <a:rPr lang="es-PE" sz="1400" baseline="0" dirty="0" smtClean="0"/>
              <a:t> of </a:t>
            </a:r>
            <a:r>
              <a:rPr lang="es-PE" sz="1400" baseline="0" dirty="0" err="1" smtClean="0"/>
              <a:t>unknown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serostatus</a:t>
            </a:r>
            <a:r>
              <a:rPr lang="es-PE" sz="1400" baseline="0" dirty="0" smtClean="0"/>
              <a:t>, and of </a:t>
            </a:r>
            <a:r>
              <a:rPr lang="es-PE" sz="1400" baseline="0" dirty="0" err="1" smtClean="0"/>
              <a:t>recent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drug</a:t>
            </a:r>
            <a:r>
              <a:rPr lang="es-PE" sz="1400" baseline="0" dirty="0" smtClean="0"/>
              <a:t> use to </a:t>
            </a:r>
            <a:r>
              <a:rPr lang="es-PE" sz="1400" baseline="0" dirty="0" err="1" smtClean="0"/>
              <a:t>enhance</a:t>
            </a:r>
            <a:r>
              <a:rPr lang="es-PE" sz="1400" baseline="0" dirty="0" smtClean="0"/>
              <a:t> sex.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19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66307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baseline="0" dirty="0" smtClean="0"/>
              <a:t>I am </a:t>
            </a:r>
            <a:r>
              <a:rPr lang="es-PE" sz="1400" baseline="0" dirty="0" err="1" smtClean="0"/>
              <a:t>pleased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acknowledge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valuable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support</a:t>
            </a:r>
            <a:r>
              <a:rPr lang="es-PE" sz="1400" baseline="0" dirty="0" smtClean="0"/>
              <a:t> of </a:t>
            </a:r>
            <a:r>
              <a:rPr lang="es-PE" sz="1400" baseline="0" dirty="0" err="1" smtClean="0"/>
              <a:t>many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friends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colleagues</a:t>
            </a:r>
            <a:r>
              <a:rPr lang="es-PE" sz="1400" baseline="0" dirty="0" smtClean="0"/>
              <a:t>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57730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These</a:t>
            </a:r>
            <a:r>
              <a:rPr lang="es-PE" sz="1400" dirty="0" smtClean="0"/>
              <a:t> data </a:t>
            </a:r>
            <a:r>
              <a:rPr lang="es-PE" sz="1400" dirty="0" err="1" smtClean="0"/>
              <a:t>from</a:t>
            </a:r>
            <a:r>
              <a:rPr lang="es-PE" sz="1400" dirty="0" smtClean="0"/>
              <a:t> </a:t>
            </a:r>
            <a:r>
              <a:rPr lang="es-PE" sz="1400" dirty="0" err="1" smtClean="0"/>
              <a:t>the</a:t>
            </a:r>
            <a:r>
              <a:rPr lang="es-PE" sz="1400" dirty="0" smtClean="0"/>
              <a:t> </a:t>
            </a:r>
            <a:r>
              <a:rPr lang="es-PE" sz="1400" dirty="0" err="1" smtClean="0"/>
              <a:t>ImPrEP</a:t>
            </a:r>
            <a:r>
              <a:rPr lang="es-PE" sz="1400" dirty="0" smtClean="0"/>
              <a:t> online </a:t>
            </a:r>
            <a:r>
              <a:rPr lang="es-PE" sz="1400" dirty="0" err="1" smtClean="0"/>
              <a:t>survey</a:t>
            </a:r>
            <a:r>
              <a:rPr lang="es-PE" sz="1400" baseline="0" dirty="0" smtClean="0"/>
              <a:t> show </a:t>
            </a:r>
            <a:r>
              <a:rPr lang="es-PE" sz="1400" baseline="0" dirty="0" err="1" smtClean="0"/>
              <a:t>that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young</a:t>
            </a:r>
            <a:r>
              <a:rPr lang="es-PE" sz="1400" baseline="0" dirty="0" smtClean="0"/>
              <a:t> MSM </a:t>
            </a:r>
            <a:r>
              <a:rPr lang="es-PE" sz="1400" baseline="0" dirty="0" err="1" smtClean="0"/>
              <a:t>report</a:t>
            </a:r>
            <a:r>
              <a:rPr lang="es-PE" sz="1400" baseline="0" dirty="0" smtClean="0"/>
              <a:t> more </a:t>
            </a:r>
            <a:r>
              <a:rPr lang="es-PE" sz="1400" baseline="0" dirty="0" err="1" smtClean="0"/>
              <a:t>receptive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less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insertive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condomless</a:t>
            </a:r>
            <a:r>
              <a:rPr lang="es-PE" sz="1400" baseline="0" dirty="0" smtClean="0"/>
              <a:t> anal sex </a:t>
            </a:r>
            <a:r>
              <a:rPr lang="es-PE" sz="1400" baseline="0" dirty="0" err="1" smtClean="0"/>
              <a:t>than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older</a:t>
            </a:r>
            <a:r>
              <a:rPr lang="es-PE" sz="1400" baseline="0" dirty="0" smtClean="0"/>
              <a:t> MSM. </a:t>
            </a:r>
            <a:r>
              <a:rPr lang="es-PE" sz="1400" baseline="0" dirty="0" err="1" smtClean="0"/>
              <a:t>This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may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reflect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age-related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changes</a:t>
            </a:r>
            <a:r>
              <a:rPr lang="es-PE" sz="1400" baseline="0" dirty="0" smtClean="0"/>
              <a:t> in role </a:t>
            </a:r>
            <a:r>
              <a:rPr lang="es-PE" sz="1400" baseline="0" dirty="0" err="1" smtClean="0"/>
              <a:t>preference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or</a:t>
            </a:r>
            <a:r>
              <a:rPr lang="es-PE" sz="1400" baseline="0" dirty="0" smtClean="0"/>
              <a:t> role </a:t>
            </a:r>
            <a:r>
              <a:rPr lang="es-PE" sz="1400" baseline="0" dirty="0" err="1" smtClean="0"/>
              <a:t>negotiation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but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also</a:t>
            </a:r>
            <a:r>
              <a:rPr lang="es-PE" sz="1400" baseline="0" dirty="0" smtClean="0"/>
              <a:t> a </a:t>
            </a:r>
            <a:r>
              <a:rPr lang="es-PE" sz="1400" baseline="0" dirty="0" err="1" smtClean="0"/>
              <a:t>power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dynamics</a:t>
            </a:r>
            <a:r>
              <a:rPr lang="es-PE" sz="1400" baseline="0" dirty="0" smtClean="0"/>
              <a:t>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20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30369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baseline="0" dirty="0" err="1" smtClean="0"/>
              <a:t>Awareness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about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PrEP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among</a:t>
            </a:r>
            <a:r>
              <a:rPr lang="es-PE" sz="1400" baseline="0" dirty="0" smtClean="0"/>
              <a:t> </a:t>
            </a:r>
            <a:r>
              <a:rPr lang="es-PE" sz="1400" dirty="0" smtClean="0"/>
              <a:t>Young </a:t>
            </a:r>
            <a:r>
              <a:rPr lang="es-PE" sz="1400" baseline="0" dirty="0" smtClean="0"/>
              <a:t>MSM </a:t>
            </a:r>
            <a:r>
              <a:rPr lang="es-PE" sz="1400" baseline="0" dirty="0" err="1" smtClean="0"/>
              <a:t>ranged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between</a:t>
            </a:r>
            <a:r>
              <a:rPr lang="es-PE" sz="1400" baseline="0" dirty="0" smtClean="0"/>
              <a:t> 61% in </a:t>
            </a:r>
            <a:r>
              <a:rPr lang="es-PE" sz="1400" baseline="0" dirty="0" err="1" smtClean="0"/>
              <a:t>Brazil</a:t>
            </a:r>
            <a:r>
              <a:rPr lang="es-PE" sz="1400" dirty="0"/>
              <a:t> </a:t>
            </a:r>
            <a:r>
              <a:rPr lang="es-PE" sz="1400" dirty="0" smtClean="0"/>
              <a:t>and</a:t>
            </a:r>
            <a:r>
              <a:rPr lang="es-PE" sz="1400" baseline="0" dirty="0" smtClean="0"/>
              <a:t> 37% in </a:t>
            </a:r>
            <a:r>
              <a:rPr lang="es-PE" sz="1400" baseline="0" dirty="0" err="1" smtClean="0"/>
              <a:t>Peru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This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may</a:t>
            </a:r>
            <a:r>
              <a:rPr lang="es-PE" sz="1400" baseline="0" dirty="0" smtClean="0"/>
              <a:t> be </a:t>
            </a:r>
            <a:r>
              <a:rPr lang="es-PE" sz="1400" baseline="0" dirty="0" err="1" smtClean="0"/>
              <a:t>explained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part</a:t>
            </a:r>
            <a:r>
              <a:rPr lang="es-PE" sz="1400" baseline="0" dirty="0" smtClean="0"/>
              <a:t> </a:t>
            </a:r>
            <a:r>
              <a:rPr lang="es-PE" sz="1400" dirty="0" err="1" smtClean="0"/>
              <a:t>by</a:t>
            </a:r>
            <a:r>
              <a:rPr lang="es-PE" sz="1400" dirty="0" smtClean="0"/>
              <a:t> </a:t>
            </a:r>
            <a:r>
              <a:rPr lang="es-PE" sz="1400" dirty="0" err="1"/>
              <a:t>the</a:t>
            </a:r>
            <a:r>
              <a:rPr lang="es-PE" sz="1400" dirty="0"/>
              <a:t> </a:t>
            </a:r>
            <a:r>
              <a:rPr lang="es-PE" sz="1400" dirty="0" err="1"/>
              <a:t>PrEP</a:t>
            </a:r>
            <a:r>
              <a:rPr lang="es-PE" sz="1400" dirty="0"/>
              <a:t> </a:t>
            </a:r>
            <a:r>
              <a:rPr lang="es-PE" sz="1400" dirty="0" err="1"/>
              <a:t>policy</a:t>
            </a:r>
            <a:r>
              <a:rPr lang="es-PE" sz="1400" dirty="0"/>
              <a:t> </a:t>
            </a:r>
            <a:r>
              <a:rPr lang="es-PE" sz="1400" dirty="0" err="1"/>
              <a:t>approved</a:t>
            </a:r>
            <a:r>
              <a:rPr lang="es-PE" sz="1400" dirty="0"/>
              <a:t> in </a:t>
            </a:r>
            <a:r>
              <a:rPr lang="es-PE" sz="1400" dirty="0" err="1"/>
              <a:t>Brazil</a:t>
            </a:r>
            <a:r>
              <a:rPr lang="es-PE" sz="1400" dirty="0"/>
              <a:t> in </a:t>
            </a:r>
            <a:r>
              <a:rPr lang="es-PE" sz="1400" dirty="0" err="1"/>
              <a:t>December</a:t>
            </a:r>
            <a:r>
              <a:rPr lang="es-PE" sz="1400" dirty="0"/>
              <a:t> </a:t>
            </a:r>
            <a:r>
              <a:rPr lang="es-PE" sz="1400" dirty="0" smtClean="0"/>
              <a:t>2017, and </a:t>
            </a:r>
            <a:r>
              <a:rPr lang="es-PE" sz="1400" dirty="0" err="1" smtClean="0"/>
              <a:t>by</a:t>
            </a:r>
            <a:r>
              <a:rPr lang="es-PE" sz="1400" dirty="0" smtClean="0"/>
              <a:t> </a:t>
            </a:r>
            <a:r>
              <a:rPr lang="es-PE" sz="1400" dirty="0" err="1" smtClean="0"/>
              <a:t>the</a:t>
            </a:r>
            <a:r>
              <a:rPr lang="es-PE" sz="1400" dirty="0" smtClean="0"/>
              <a:t> </a:t>
            </a:r>
            <a:r>
              <a:rPr lang="es-PE" sz="1400" dirty="0" err="1"/>
              <a:t>proximity</a:t>
            </a:r>
            <a:r>
              <a:rPr lang="es-PE" sz="1400" dirty="0"/>
              <a:t> </a:t>
            </a:r>
            <a:r>
              <a:rPr lang="es-PE" sz="1400" baseline="0" dirty="0" smtClean="0"/>
              <a:t>to </a:t>
            </a:r>
            <a:r>
              <a:rPr lang="es-PE" sz="1400" baseline="0" dirty="0" err="1" smtClean="0"/>
              <a:t>PrEP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information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from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US in </a:t>
            </a:r>
            <a:r>
              <a:rPr lang="es-PE" sz="1400" baseline="0" dirty="0" err="1" smtClean="0"/>
              <a:t>Mexico</a:t>
            </a:r>
            <a:r>
              <a:rPr lang="es-PE" sz="1400" baseline="0" dirty="0" smtClean="0"/>
              <a:t>.</a:t>
            </a:r>
            <a:r>
              <a:rPr lang="es-PE" sz="1400" dirty="0" smtClean="0"/>
              <a:t> I</a:t>
            </a:r>
            <a:r>
              <a:rPr lang="es-PE" sz="1400" baseline="0" dirty="0" smtClean="0"/>
              <a:t>n </a:t>
            </a:r>
            <a:r>
              <a:rPr lang="es-PE" sz="1400" baseline="0" dirty="0" err="1" smtClean="0"/>
              <a:t>Peru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most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Latin</a:t>
            </a:r>
            <a:r>
              <a:rPr lang="es-PE" sz="1400" baseline="0" dirty="0" smtClean="0"/>
              <a:t> American </a:t>
            </a:r>
            <a:r>
              <a:rPr lang="es-PE" sz="1400" baseline="0" dirty="0" err="1" smtClean="0"/>
              <a:t>countries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topic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still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being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introduced</a:t>
            </a:r>
            <a:r>
              <a:rPr lang="es-PE" sz="1400" baseline="0" dirty="0" smtClean="0"/>
              <a:t>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21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48025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These</a:t>
            </a:r>
            <a:r>
              <a:rPr lang="es-PE" sz="1400" baseline="0" dirty="0" smtClean="0"/>
              <a:t> are figures </a:t>
            </a:r>
            <a:r>
              <a:rPr lang="es-PE" sz="1400" baseline="0" dirty="0" err="1" smtClean="0"/>
              <a:t>for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both</a:t>
            </a:r>
            <a:r>
              <a:rPr lang="es-PE" sz="1400" baseline="0" dirty="0" smtClean="0"/>
              <a:t> PEP and </a:t>
            </a:r>
            <a:r>
              <a:rPr lang="es-PE" sz="1400" baseline="0" dirty="0" err="1" smtClean="0"/>
              <a:t>PrEP</a:t>
            </a:r>
            <a:r>
              <a:rPr lang="es-PE" sz="1400" baseline="0" dirty="0" smtClean="0"/>
              <a:t> use </a:t>
            </a:r>
            <a:r>
              <a:rPr lang="es-PE" sz="1400" baseline="0" dirty="0" err="1" smtClean="0"/>
              <a:t>by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age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group</a:t>
            </a:r>
            <a:r>
              <a:rPr lang="es-PE" sz="1400" baseline="0" dirty="0" smtClean="0"/>
              <a:t>. </a:t>
            </a:r>
          </a:p>
          <a:p>
            <a:endParaRPr lang="es-PE" sz="1400" dirty="0"/>
          </a:p>
          <a:p>
            <a:r>
              <a:rPr lang="es-PE" sz="1400" baseline="0" dirty="0" err="1" smtClean="0"/>
              <a:t>Despite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their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reported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high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behavioral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risk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only</a:t>
            </a:r>
            <a:r>
              <a:rPr lang="es-PE" sz="1400" baseline="0" dirty="0" smtClean="0"/>
              <a:t> 2.4% of </a:t>
            </a:r>
            <a:r>
              <a:rPr lang="es-PE" sz="1400" baseline="0" dirty="0" err="1" smtClean="0"/>
              <a:t>young</a:t>
            </a:r>
            <a:r>
              <a:rPr lang="es-PE" sz="1400" baseline="0" dirty="0" smtClean="0"/>
              <a:t> MSM, and 5% of </a:t>
            </a:r>
            <a:r>
              <a:rPr lang="es-PE" sz="1400" baseline="0" dirty="0" err="1" smtClean="0"/>
              <a:t>older</a:t>
            </a:r>
            <a:r>
              <a:rPr lang="es-PE" sz="1400" baseline="0" dirty="0" smtClean="0"/>
              <a:t> MSM </a:t>
            </a:r>
            <a:r>
              <a:rPr lang="es-PE" sz="1400" baseline="0" dirty="0" err="1" smtClean="0"/>
              <a:t>reported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any</a:t>
            </a:r>
            <a:r>
              <a:rPr lang="es-PE" sz="1400" baseline="0" dirty="0" smtClean="0"/>
              <a:t> PEP use in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past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This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may</a:t>
            </a:r>
            <a:r>
              <a:rPr lang="es-PE" sz="1400" baseline="0" dirty="0" smtClean="0"/>
              <a:t> be </a:t>
            </a:r>
            <a:r>
              <a:rPr lang="es-PE" sz="1400" baseline="0" dirty="0" err="1" smtClean="0"/>
              <a:t>due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low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availability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low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awareness</a:t>
            </a:r>
            <a:r>
              <a:rPr lang="es-PE" sz="1400" baseline="0" dirty="0" smtClean="0"/>
              <a:t> of non-</a:t>
            </a:r>
            <a:r>
              <a:rPr lang="es-PE" sz="1400" baseline="0" dirty="0" err="1" smtClean="0"/>
              <a:t>occupatioal</a:t>
            </a:r>
            <a:r>
              <a:rPr lang="es-PE" sz="1400" baseline="0" dirty="0" smtClean="0"/>
              <a:t> PEP.</a:t>
            </a:r>
          </a:p>
          <a:p>
            <a:endParaRPr lang="es-PE" sz="1400" baseline="0" dirty="0" smtClean="0"/>
          </a:p>
          <a:p>
            <a:r>
              <a:rPr lang="es-PE" sz="1400" baseline="0" dirty="0" err="1" smtClean="0"/>
              <a:t>The</a:t>
            </a:r>
            <a:r>
              <a:rPr lang="es-PE" sz="1400" baseline="0" dirty="0" smtClean="0"/>
              <a:t> figures are </a:t>
            </a:r>
            <a:r>
              <a:rPr lang="es-PE" sz="1400" baseline="0" dirty="0" err="1" smtClean="0"/>
              <a:t>even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worse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for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PrEP</a:t>
            </a:r>
            <a:r>
              <a:rPr lang="es-PE" sz="1400" baseline="0" dirty="0" smtClean="0"/>
              <a:t> use, </a:t>
            </a:r>
            <a:r>
              <a:rPr lang="es-PE" sz="1400" baseline="0" dirty="0" err="1" smtClean="0"/>
              <a:t>reported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only</a:t>
            </a:r>
            <a:r>
              <a:rPr lang="es-PE" sz="1400" baseline="0" dirty="0" smtClean="0"/>
              <a:t> 0.6% of Young MSM, and 1.3% of </a:t>
            </a:r>
            <a:r>
              <a:rPr lang="es-PE" sz="1400" baseline="0" dirty="0" err="1" smtClean="0"/>
              <a:t>older</a:t>
            </a:r>
            <a:r>
              <a:rPr lang="es-PE" sz="1400" baseline="0" dirty="0" smtClean="0"/>
              <a:t> MSM. </a:t>
            </a:r>
            <a:r>
              <a:rPr lang="es-PE" sz="1400" baseline="0" dirty="0" err="1" smtClean="0"/>
              <a:t>This</a:t>
            </a:r>
            <a:r>
              <a:rPr lang="es-PE" sz="1400" dirty="0" smtClean="0"/>
              <a:t> </a:t>
            </a:r>
            <a:r>
              <a:rPr lang="es-PE" sz="1400" dirty="0" err="1" smtClean="0"/>
              <a:t>means</a:t>
            </a:r>
            <a:r>
              <a:rPr lang="es-PE" sz="1400" dirty="0" smtClean="0"/>
              <a:t> </a:t>
            </a:r>
            <a:r>
              <a:rPr lang="es-PE" sz="1400" dirty="0" err="1" smtClean="0"/>
              <a:t>that</a:t>
            </a:r>
            <a:r>
              <a:rPr lang="es-PE" sz="1400" dirty="0" smtClean="0"/>
              <a:t> </a:t>
            </a:r>
            <a:r>
              <a:rPr lang="es-PE" sz="1400" dirty="0" err="1" smtClean="0"/>
              <a:t>a</a:t>
            </a:r>
            <a:r>
              <a:rPr lang="es-PE" sz="1400" baseline="0" dirty="0" err="1" smtClean="0"/>
              <a:t>ccess</a:t>
            </a:r>
            <a:r>
              <a:rPr lang="es-PE" sz="1400" dirty="0" smtClean="0"/>
              <a:t> to </a:t>
            </a:r>
            <a:r>
              <a:rPr lang="es-PE" sz="1400" dirty="0" err="1" smtClean="0"/>
              <a:t>both</a:t>
            </a:r>
            <a:r>
              <a:rPr lang="es-PE" sz="1400" dirty="0" smtClean="0"/>
              <a:t> PEP and </a:t>
            </a:r>
            <a:r>
              <a:rPr lang="es-PE" sz="1400" dirty="0" err="1" smtClean="0"/>
              <a:t>PrEP</a:t>
            </a:r>
            <a:r>
              <a:rPr lang="es-PE" sz="1400" dirty="0" smtClean="0"/>
              <a:t> </a:t>
            </a:r>
            <a:r>
              <a:rPr lang="es-PE" sz="1400" dirty="0" err="1" smtClean="0"/>
              <a:t>among</a:t>
            </a:r>
            <a:r>
              <a:rPr lang="es-PE" sz="1400" dirty="0" smtClean="0"/>
              <a:t> </a:t>
            </a:r>
            <a:r>
              <a:rPr lang="es-PE" sz="1400" dirty="0" err="1" smtClean="0"/>
              <a:t>Latin</a:t>
            </a:r>
            <a:r>
              <a:rPr lang="es-PE" sz="1400" dirty="0" smtClean="0"/>
              <a:t> American MSM </a:t>
            </a:r>
            <a:r>
              <a:rPr lang="es-PE" sz="1400" dirty="0" err="1" smtClean="0"/>
              <a:t>remains</a:t>
            </a:r>
            <a:r>
              <a:rPr lang="es-PE" sz="1400" dirty="0" smtClean="0"/>
              <a:t> marginal.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22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3466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defTabSz="685800">
              <a:spcBef>
                <a:spcPts val="0"/>
              </a:spcBef>
            </a:pPr>
            <a:r>
              <a:rPr lang="en-US" sz="1400" dirty="0" smtClean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Interestingly, willingness to use </a:t>
            </a:r>
            <a:r>
              <a:rPr lang="en-US" sz="1400" dirty="0" err="1" smtClean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PrEP</a:t>
            </a:r>
            <a:r>
              <a:rPr lang="en-US" sz="1400" dirty="0" smtClean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 is similar across both age groups,</a:t>
            </a:r>
            <a:r>
              <a:rPr lang="en-US" sz="1400" baseline="0" dirty="0" smtClean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 between 50 and 60%.</a:t>
            </a:r>
            <a:endParaRPr lang="en-US" sz="1400" dirty="0" smtClean="0">
              <a:solidFill>
                <a:prstClr val="black"/>
              </a:solidFill>
              <a:latin typeface="+mn-lt"/>
              <a:ea typeface="Arial" charset="0"/>
              <a:cs typeface="Arial" charset="0"/>
            </a:endParaRP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23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101035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Often</a:t>
            </a:r>
            <a:r>
              <a:rPr lang="es-PE" sz="1400" dirty="0" smtClean="0"/>
              <a:t> </a:t>
            </a:r>
            <a:r>
              <a:rPr lang="es-PE" sz="1400" dirty="0" err="1" smtClean="0"/>
              <a:t>neglected</a:t>
            </a:r>
            <a:r>
              <a:rPr lang="es-PE" sz="1400" dirty="0" smtClean="0"/>
              <a:t>, mental </a:t>
            </a:r>
            <a:r>
              <a:rPr lang="es-PE" sz="1400" dirty="0" err="1" smtClean="0"/>
              <a:t>health</a:t>
            </a:r>
            <a:r>
              <a:rPr lang="es-PE" sz="1400" dirty="0" smtClean="0"/>
              <a:t> </a:t>
            </a:r>
            <a:r>
              <a:rPr lang="es-PE" sz="1400" dirty="0" err="1" smtClean="0"/>
              <a:t>is</a:t>
            </a:r>
            <a:r>
              <a:rPr lang="es-PE" sz="1400" dirty="0" smtClean="0"/>
              <a:t> </a:t>
            </a:r>
            <a:r>
              <a:rPr lang="es-PE" sz="1400" dirty="0" err="1" smtClean="0"/>
              <a:t>critical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discussing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experience</a:t>
            </a:r>
            <a:r>
              <a:rPr lang="es-PE" sz="1400" baseline="0" dirty="0" smtClean="0"/>
              <a:t> of </a:t>
            </a:r>
            <a:r>
              <a:rPr lang="es-PE" sz="1400" baseline="0" dirty="0" err="1" smtClean="0"/>
              <a:t>young</a:t>
            </a:r>
            <a:r>
              <a:rPr lang="es-PE" sz="1400" baseline="0" dirty="0" smtClean="0"/>
              <a:t> MSM. In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LAMIS </a:t>
            </a:r>
            <a:r>
              <a:rPr lang="es-PE" sz="1400" baseline="0" dirty="0" err="1" smtClean="0"/>
              <a:t>study</a:t>
            </a:r>
            <a:r>
              <a:rPr lang="es-PE" sz="1400" dirty="0"/>
              <a:t>,</a:t>
            </a:r>
            <a:r>
              <a:rPr lang="es-PE" sz="1400" baseline="0" dirty="0" smtClean="0"/>
              <a:t> 62% of Young MSM, </a:t>
            </a:r>
            <a:r>
              <a:rPr lang="es-PE" sz="1400" baseline="0" dirty="0" err="1" smtClean="0"/>
              <a:t>compared</a:t>
            </a:r>
            <a:r>
              <a:rPr lang="es-PE" sz="1400" baseline="0" dirty="0" smtClean="0"/>
              <a:t> to 54% of </a:t>
            </a:r>
            <a:r>
              <a:rPr lang="es-PE" sz="1400" baseline="0" dirty="0" err="1" smtClean="0"/>
              <a:t>older</a:t>
            </a:r>
            <a:r>
              <a:rPr lang="es-PE" sz="1400" baseline="0" dirty="0" smtClean="0"/>
              <a:t> MSM, </a:t>
            </a:r>
            <a:r>
              <a:rPr lang="es-PE" sz="1400" baseline="0" dirty="0" err="1" smtClean="0"/>
              <a:t>reported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symptoms</a:t>
            </a:r>
            <a:r>
              <a:rPr lang="es-PE" sz="1400" baseline="0" dirty="0" smtClean="0"/>
              <a:t> of </a:t>
            </a:r>
            <a:r>
              <a:rPr lang="es-PE" sz="1400" baseline="0" dirty="0" err="1" smtClean="0"/>
              <a:t>anxiety</a:t>
            </a:r>
            <a:r>
              <a:rPr lang="es-PE" sz="1400" baseline="0" dirty="0" smtClean="0"/>
              <a:t> and/</a:t>
            </a:r>
            <a:r>
              <a:rPr lang="es-PE" sz="1400" baseline="0" dirty="0" err="1" smtClean="0"/>
              <a:t>or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depression</a:t>
            </a:r>
            <a:r>
              <a:rPr lang="es-PE" sz="1400" baseline="0" dirty="0" smtClean="0"/>
              <a:t> in </a:t>
            </a:r>
            <a:r>
              <a:rPr lang="es-PE" sz="1400" dirty="0" err="1" smtClean="0"/>
              <a:t>the</a:t>
            </a:r>
            <a:r>
              <a:rPr lang="es-PE" sz="1400" dirty="0" smtClean="0"/>
              <a:t> </a:t>
            </a:r>
            <a:r>
              <a:rPr lang="es-PE" sz="1400" dirty="0" err="1" smtClean="0"/>
              <a:t>p</a:t>
            </a:r>
            <a:r>
              <a:rPr lang="es-PE" sz="1400" baseline="0" dirty="0" err="1" smtClean="0"/>
              <a:t>ast</a:t>
            </a:r>
            <a:r>
              <a:rPr lang="es-PE" sz="1400" baseline="0" dirty="0" smtClean="0"/>
              <a:t> 2 </a:t>
            </a:r>
            <a:r>
              <a:rPr lang="es-PE" sz="1400" baseline="0" dirty="0" err="1" smtClean="0"/>
              <a:t>weeks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Likewise</a:t>
            </a:r>
            <a:r>
              <a:rPr lang="es-PE" sz="1400" baseline="0" dirty="0" smtClean="0"/>
              <a:t>, 36% of </a:t>
            </a:r>
            <a:r>
              <a:rPr lang="es-PE" sz="1400" baseline="0" dirty="0" err="1" smtClean="0"/>
              <a:t>young</a:t>
            </a:r>
            <a:r>
              <a:rPr lang="es-PE" sz="1400" dirty="0"/>
              <a:t> MSM, </a:t>
            </a:r>
            <a:r>
              <a:rPr lang="es-PE" sz="1400" dirty="0" err="1"/>
              <a:t>compared</a:t>
            </a:r>
            <a:r>
              <a:rPr lang="es-PE" sz="1400" dirty="0"/>
              <a:t> to 26% of </a:t>
            </a:r>
            <a:r>
              <a:rPr lang="es-PE" sz="1400" dirty="0" err="1"/>
              <a:t>older</a:t>
            </a:r>
            <a:r>
              <a:rPr lang="es-PE" sz="1400" dirty="0"/>
              <a:t> </a:t>
            </a:r>
            <a:r>
              <a:rPr lang="es-PE" sz="1400" dirty="0" err="1" smtClean="0"/>
              <a:t>men</a:t>
            </a:r>
            <a:r>
              <a:rPr lang="es-PE" sz="1400" dirty="0" smtClean="0"/>
              <a:t>, </a:t>
            </a:r>
            <a:r>
              <a:rPr lang="es-PE" sz="1400" baseline="0" dirty="0" err="1" smtClean="0"/>
              <a:t>reported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suicidal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ideation</a:t>
            </a:r>
            <a:r>
              <a:rPr lang="es-PE" sz="1400" baseline="0" dirty="0" smtClean="0"/>
              <a:t> in </a:t>
            </a:r>
            <a:r>
              <a:rPr lang="es-PE" sz="1400" dirty="0" err="1" smtClean="0"/>
              <a:t>the</a:t>
            </a:r>
            <a:r>
              <a:rPr lang="es-PE" sz="1400" dirty="0" smtClean="0"/>
              <a:t> </a:t>
            </a:r>
            <a:r>
              <a:rPr lang="es-PE" sz="1400" dirty="0" err="1" smtClean="0"/>
              <a:t>p</a:t>
            </a:r>
            <a:r>
              <a:rPr lang="es-PE" sz="1400" baseline="0" dirty="0" err="1" smtClean="0"/>
              <a:t>ast</a:t>
            </a:r>
            <a:r>
              <a:rPr lang="es-PE" sz="1400" baseline="0" dirty="0" smtClean="0"/>
              <a:t> 2 </a:t>
            </a:r>
            <a:r>
              <a:rPr lang="es-PE" sz="1400" baseline="0" dirty="0" err="1" smtClean="0"/>
              <a:t>weeks</a:t>
            </a:r>
            <a:r>
              <a:rPr lang="es-PE" sz="1400" baseline="0" dirty="0" smtClean="0"/>
              <a:t>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24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003037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Concerning</a:t>
            </a:r>
            <a:r>
              <a:rPr lang="es-PE" sz="1400" baseline="0" dirty="0" smtClean="0"/>
              <a:t> use of alcohol and </a:t>
            </a:r>
            <a:r>
              <a:rPr lang="es-PE" sz="1400" baseline="0" dirty="0" err="1" smtClean="0"/>
              <a:t>drugs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also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LAMIS </a:t>
            </a:r>
            <a:r>
              <a:rPr lang="es-PE" sz="1400" baseline="0" dirty="0" err="1" smtClean="0"/>
              <a:t>study</a:t>
            </a:r>
            <a:r>
              <a:rPr lang="es-PE" sz="1400" baseline="0" dirty="0" smtClean="0"/>
              <a:t>,  Young MSM </a:t>
            </a:r>
            <a:r>
              <a:rPr lang="es-PE" sz="1400" baseline="0" dirty="0" err="1" smtClean="0"/>
              <a:t>reported</a:t>
            </a:r>
            <a:r>
              <a:rPr lang="es-PE" sz="1400" baseline="0" dirty="0" smtClean="0"/>
              <a:t> a </a:t>
            </a:r>
            <a:r>
              <a:rPr lang="es-PE" sz="1400" baseline="0" dirty="0" err="1" smtClean="0"/>
              <a:t>slightly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higher</a:t>
            </a:r>
            <a:r>
              <a:rPr lang="es-PE" sz="1400" baseline="0" dirty="0" smtClean="0"/>
              <a:t> use of alcohol, at 23%, </a:t>
            </a:r>
            <a:r>
              <a:rPr lang="es-PE" sz="1400" baseline="0" dirty="0" err="1" smtClean="0"/>
              <a:t>compared</a:t>
            </a:r>
            <a:r>
              <a:rPr lang="es-PE" sz="1400" baseline="0" dirty="0" smtClean="0"/>
              <a:t> to 20% </a:t>
            </a:r>
            <a:r>
              <a:rPr lang="es-PE" sz="1400" baseline="0" dirty="0" err="1" smtClean="0"/>
              <a:t>among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older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men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Likewise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use of </a:t>
            </a:r>
            <a:r>
              <a:rPr lang="es-PE" sz="1400" baseline="0" dirty="0" err="1" smtClean="0"/>
              <a:t>drugs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past</a:t>
            </a:r>
            <a:r>
              <a:rPr lang="es-PE" sz="1400" baseline="0" dirty="0" smtClean="0"/>
              <a:t> 12 </a:t>
            </a:r>
            <a:r>
              <a:rPr lang="es-PE" sz="1400" baseline="0" dirty="0" err="1" smtClean="0"/>
              <a:t>months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similar </a:t>
            </a:r>
            <a:r>
              <a:rPr lang="es-PE" sz="1400" baseline="0" dirty="0" err="1" smtClean="0"/>
              <a:t>across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both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age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groups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for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most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drugs</a:t>
            </a:r>
            <a:r>
              <a:rPr lang="es-PE" sz="1400" baseline="0" dirty="0" smtClean="0"/>
              <a:t>. 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25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05913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Let’s</a:t>
            </a:r>
            <a:r>
              <a:rPr lang="es-PE" sz="1400" dirty="0" smtClean="0"/>
              <a:t> </a:t>
            </a:r>
            <a:r>
              <a:rPr lang="es-PE" sz="1400" dirty="0" err="1" smtClean="0"/>
              <a:t>now</a:t>
            </a:r>
            <a:r>
              <a:rPr lang="es-PE" sz="1400" dirty="0" smtClean="0"/>
              <a:t> </a:t>
            </a:r>
            <a:r>
              <a:rPr lang="es-PE" sz="1400" dirty="0" err="1" smtClean="0"/>
              <a:t>talk</a:t>
            </a:r>
            <a:r>
              <a:rPr lang="es-PE" sz="1600" dirty="0" smtClean="0"/>
              <a:t> </a:t>
            </a:r>
            <a:r>
              <a:rPr lang="es-PE" sz="1400" dirty="0" err="1" smtClean="0"/>
              <a:t>about</a:t>
            </a:r>
            <a:r>
              <a:rPr lang="es-PE" sz="1400" dirty="0" smtClean="0"/>
              <a:t> social </a:t>
            </a:r>
            <a:r>
              <a:rPr lang="es-PE" sz="1400" dirty="0" err="1" smtClean="0"/>
              <a:t>determinants</a:t>
            </a:r>
            <a:r>
              <a:rPr lang="es-PE" sz="1400" dirty="0" smtClean="0"/>
              <a:t> of </a:t>
            </a:r>
            <a:r>
              <a:rPr lang="es-PE" sz="1400" dirty="0" err="1" smtClean="0"/>
              <a:t>vulnerability</a:t>
            </a:r>
            <a:r>
              <a:rPr lang="es-PE" sz="1400" dirty="0" smtClean="0"/>
              <a:t>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26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929343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/>
              <a:t>But first let’s </a:t>
            </a:r>
            <a:r>
              <a:rPr lang="en-US" sz="1400" dirty="0" smtClean="0"/>
              <a:t>meet another young gay man</a:t>
            </a:r>
            <a:r>
              <a:rPr lang="en-US" sz="1400" baseline="0" dirty="0" smtClean="0"/>
              <a:t>. 21 year-old Marco w</a:t>
            </a:r>
            <a:r>
              <a:rPr lang="en-US" sz="1400" dirty="0" smtClean="0"/>
              <a:t>orks at a bank in </a:t>
            </a:r>
            <a:r>
              <a:rPr lang="en-US" sz="1400" dirty="0" smtClean="0"/>
              <a:t>a city of Northern Mexico. As </a:t>
            </a:r>
            <a:r>
              <a:rPr lang="en-US" sz="1400" dirty="0" smtClean="0"/>
              <a:t>many </a:t>
            </a:r>
            <a:r>
              <a:rPr lang="en-US" sz="1400" baseline="0" dirty="0" smtClean="0"/>
              <a:t>gay </a:t>
            </a:r>
            <a:r>
              <a:rPr lang="en-US" sz="1400" baseline="0" dirty="0" smtClean="0"/>
              <a:t>friends, he </a:t>
            </a:r>
            <a:r>
              <a:rPr lang="en-US" sz="1400" baseline="0" dirty="0" smtClean="0"/>
              <a:t>is constantly checking </a:t>
            </a:r>
            <a:r>
              <a:rPr lang="en-US" sz="1400" baseline="0" dirty="0" smtClean="0"/>
              <a:t>Grind*r, and </a:t>
            </a:r>
            <a:r>
              <a:rPr lang="en-US" sz="1400" baseline="0" dirty="0" smtClean="0"/>
              <a:t>meeting new people. </a:t>
            </a:r>
            <a:r>
              <a:rPr lang="en-US" sz="1400" baseline="0" dirty="0" smtClean="0"/>
              <a:t>He </a:t>
            </a:r>
            <a:r>
              <a:rPr lang="en-US" sz="1400" baseline="0" dirty="0" smtClean="0"/>
              <a:t>uses </a:t>
            </a:r>
            <a:r>
              <a:rPr lang="en-US" sz="1400" baseline="0" dirty="0" smtClean="0"/>
              <a:t>condoms </a:t>
            </a:r>
            <a:r>
              <a:rPr lang="en-US" sz="1400" baseline="0" dirty="0" smtClean="0"/>
              <a:t>regularly, but the guys he meets</a:t>
            </a:r>
            <a:r>
              <a:rPr lang="en-US" sz="1400" dirty="0" smtClean="0"/>
              <a:t> are increasingly asking for </a:t>
            </a:r>
            <a:r>
              <a:rPr lang="en-US" sz="1400" dirty="0" err="1" smtClean="0"/>
              <a:t>condomlesssex</a:t>
            </a:r>
            <a:r>
              <a:rPr lang="en-US" sz="1400" baseline="0" dirty="0" smtClean="0"/>
              <a:t>. </a:t>
            </a:r>
            <a:r>
              <a:rPr lang="en-US" sz="1400" baseline="0" dirty="0" smtClean="0"/>
              <a:t>Recently, </a:t>
            </a:r>
            <a:r>
              <a:rPr lang="en-US" sz="1400" baseline="0" dirty="0" smtClean="0"/>
              <a:t>after giving up and having raw sex</a:t>
            </a:r>
            <a:r>
              <a:rPr lang="en-US" sz="1400" dirty="0" smtClean="0"/>
              <a:t> with a new guy he liked, he freaked out</a:t>
            </a:r>
            <a:r>
              <a:rPr lang="en-US" sz="1400" baseline="0" dirty="0" smtClean="0"/>
              <a:t>. </a:t>
            </a:r>
            <a:r>
              <a:rPr lang="en-US" sz="1400" baseline="0" dirty="0" smtClean="0"/>
              <a:t>He knew about PEP, but was too embarrassed to go to a clinic and ask for it.  Fortunately he came out negative, but now he </a:t>
            </a:r>
            <a:r>
              <a:rPr lang="en-US" sz="1400" dirty="0" smtClean="0"/>
              <a:t>fears it will happen again</a:t>
            </a:r>
            <a:r>
              <a:rPr lang="en-US" sz="1400" baseline="0" dirty="0" smtClean="0"/>
              <a:t>. </a:t>
            </a:r>
            <a:r>
              <a:rPr lang="en-US" sz="1400" baseline="0" dirty="0" smtClean="0"/>
              <a:t>He </a:t>
            </a:r>
            <a:r>
              <a:rPr lang="en-US" sz="1400" baseline="0" dirty="0" smtClean="0"/>
              <a:t>would </a:t>
            </a:r>
            <a:r>
              <a:rPr lang="en-US" sz="1400" baseline="0" dirty="0" smtClean="0"/>
              <a:t>like to </a:t>
            </a:r>
            <a:r>
              <a:rPr lang="en-US" sz="1400" baseline="0" dirty="0" smtClean="0"/>
              <a:t>try </a:t>
            </a:r>
            <a:r>
              <a:rPr lang="en-US" sz="1400" dirty="0" err="1" smtClean="0"/>
              <a:t>PrEP</a:t>
            </a:r>
            <a:r>
              <a:rPr lang="en-US" sz="1400" baseline="0" dirty="0" smtClean="0"/>
              <a:t>, </a:t>
            </a:r>
            <a:r>
              <a:rPr lang="en-US" sz="1400" baseline="0" dirty="0" smtClean="0"/>
              <a:t>but it is not available </a:t>
            </a:r>
            <a:r>
              <a:rPr lang="en-US" sz="1400" baseline="0" dirty="0" smtClean="0"/>
              <a:t>where he lives... 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E987D-7D1F-4AB6-8AA4-12A8025C6CB6}" type="slidenum">
              <a:rPr lang="es-PE" smtClean="0"/>
              <a:t>27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554207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Some</a:t>
            </a:r>
            <a:r>
              <a:rPr lang="es-PE" sz="1400" dirty="0" smtClean="0"/>
              <a:t> of Marcos’ </a:t>
            </a:r>
            <a:r>
              <a:rPr lang="es-PE" sz="1400" dirty="0" err="1" smtClean="0"/>
              <a:t>experiences</a:t>
            </a:r>
            <a:r>
              <a:rPr lang="es-PE" sz="1400" dirty="0" smtClean="0"/>
              <a:t> </a:t>
            </a:r>
            <a:r>
              <a:rPr lang="es-PE" sz="1400" dirty="0" err="1" smtClean="0"/>
              <a:t>illustrate</a:t>
            </a:r>
            <a:r>
              <a:rPr lang="es-PE" sz="1400" dirty="0" smtClean="0"/>
              <a:t> </a:t>
            </a:r>
            <a:r>
              <a:rPr lang="es-PE" sz="1400" dirty="0" err="1" smtClean="0"/>
              <a:t>the</a:t>
            </a:r>
            <a:r>
              <a:rPr lang="es-PE" sz="1400" dirty="0" smtClean="0"/>
              <a:t> </a:t>
            </a:r>
            <a:r>
              <a:rPr lang="es-PE" sz="1400" dirty="0" err="1" smtClean="0"/>
              <a:t>challenges</a:t>
            </a:r>
            <a:r>
              <a:rPr lang="es-PE" sz="1400" dirty="0" smtClean="0"/>
              <a:t> </a:t>
            </a:r>
            <a:r>
              <a:rPr lang="es-PE" sz="1400" dirty="0" err="1" smtClean="0"/>
              <a:t>that</a:t>
            </a:r>
            <a:r>
              <a:rPr lang="es-PE" sz="1400" baseline="0" dirty="0" smtClean="0"/>
              <a:t> Young MSM in </a:t>
            </a:r>
            <a:r>
              <a:rPr lang="es-PE" sz="1400" baseline="0" dirty="0" err="1" smtClean="0"/>
              <a:t>Latin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America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face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remain</a:t>
            </a:r>
            <a:r>
              <a:rPr lang="es-PE" sz="1400" baseline="0" dirty="0" smtClean="0"/>
              <a:t> HIV </a:t>
            </a:r>
            <a:r>
              <a:rPr lang="es-PE" sz="1400" baseline="0" dirty="0" err="1" smtClean="0"/>
              <a:t>negative</a:t>
            </a:r>
            <a:r>
              <a:rPr lang="es-PE" sz="1400" baseline="0" dirty="0" smtClean="0"/>
              <a:t>. </a:t>
            </a:r>
            <a:r>
              <a:rPr lang="es-PE" sz="1400" baseline="0" dirty="0" smtClean="0"/>
              <a:t>At </a:t>
            </a:r>
            <a:r>
              <a:rPr lang="es-PE" sz="1400" baseline="0" dirty="0" err="1" smtClean="0"/>
              <a:t>least</a:t>
            </a:r>
            <a:r>
              <a:rPr lang="es-PE" sz="1400" baseline="0" dirty="0" smtClean="0"/>
              <a:t> he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not</a:t>
            </a:r>
            <a:r>
              <a:rPr lang="es-PE" sz="1400" baseline="0" dirty="0" smtClean="0"/>
              <a:t> a </a:t>
            </a:r>
            <a:r>
              <a:rPr lang="es-PE" sz="1400" baseline="0" dirty="0" err="1" smtClean="0"/>
              <a:t>minor</a:t>
            </a:r>
            <a:r>
              <a:rPr lang="es-PE" sz="1400" baseline="0" dirty="0" smtClean="0"/>
              <a:t>, as in </a:t>
            </a:r>
            <a:r>
              <a:rPr lang="es-PE" sz="1400" baseline="0" dirty="0" err="1" smtClean="0"/>
              <a:t>many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countries</a:t>
            </a:r>
            <a:r>
              <a:rPr lang="es-PE" sz="1400" baseline="0" dirty="0" smtClean="0"/>
              <a:t> parental </a:t>
            </a:r>
            <a:r>
              <a:rPr lang="es-PE" sz="1400" baseline="0" dirty="0" err="1" smtClean="0"/>
              <a:t>consent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required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access</a:t>
            </a:r>
            <a:r>
              <a:rPr lang="es-PE" sz="1400" baseline="0" dirty="0" smtClean="0"/>
              <a:t> </a:t>
            </a:r>
            <a:r>
              <a:rPr lang="es-PE" sz="1400" baseline="0" dirty="0" smtClean="0"/>
              <a:t>HIV-</a:t>
            </a:r>
            <a:r>
              <a:rPr lang="es-PE" sz="1400" baseline="0" dirty="0" err="1" smtClean="0"/>
              <a:t>related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services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While</a:t>
            </a:r>
            <a:r>
              <a:rPr lang="es-PE" sz="1400" baseline="0" dirty="0" smtClean="0"/>
              <a:t> gay </a:t>
            </a:r>
            <a:r>
              <a:rPr lang="es-PE" sz="1400" baseline="0" dirty="0" err="1" smtClean="0"/>
              <a:t>marriage</a:t>
            </a:r>
            <a:r>
              <a:rPr lang="es-PE" sz="1400" baseline="0" dirty="0" smtClean="0"/>
              <a:t> has </a:t>
            </a:r>
            <a:r>
              <a:rPr lang="es-PE" sz="1400" baseline="0" dirty="0" err="1" smtClean="0"/>
              <a:t>been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legalized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Mexico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legal </a:t>
            </a:r>
            <a:r>
              <a:rPr lang="es-PE" sz="1400" baseline="0" dirty="0" err="1" smtClean="0"/>
              <a:t>framework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positive, he </a:t>
            </a:r>
            <a:r>
              <a:rPr lang="es-PE" sz="1400" baseline="0" dirty="0" err="1" smtClean="0"/>
              <a:t>still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feels</a:t>
            </a:r>
            <a:r>
              <a:rPr lang="es-PE" sz="1400" baseline="0" dirty="0" smtClean="0"/>
              <a:t> </a:t>
            </a:r>
            <a:r>
              <a:rPr lang="es-PE" sz="1400" dirty="0" err="1" smtClean="0"/>
              <a:t>others</a:t>
            </a:r>
            <a:r>
              <a:rPr lang="es-PE" sz="1400" dirty="0" smtClean="0"/>
              <a:t> are </a:t>
            </a:r>
            <a:r>
              <a:rPr lang="es-PE" sz="1400" dirty="0" err="1" smtClean="0"/>
              <a:t>judgmental</a:t>
            </a:r>
            <a:r>
              <a:rPr lang="es-PE" sz="1400" dirty="0" smtClean="0"/>
              <a:t> </a:t>
            </a:r>
            <a:r>
              <a:rPr lang="es-PE" sz="1400" dirty="0" err="1" smtClean="0"/>
              <a:t>about</a:t>
            </a:r>
            <a:r>
              <a:rPr lang="es-PE" sz="1400" dirty="0" smtClean="0"/>
              <a:t> </a:t>
            </a:r>
            <a:r>
              <a:rPr lang="es-PE" sz="1400" dirty="0" err="1" smtClean="0"/>
              <a:t>homosexuality</a:t>
            </a:r>
            <a:r>
              <a:rPr lang="es-PE" sz="1400" baseline="0" dirty="0" smtClean="0"/>
              <a:t>, and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not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comfortable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talking</a:t>
            </a:r>
            <a:r>
              <a:rPr lang="es-PE" sz="1400" baseline="0" dirty="0" smtClean="0"/>
              <a:t> </a:t>
            </a:r>
            <a:r>
              <a:rPr lang="es-PE" sz="1400" baseline="0" dirty="0" smtClean="0"/>
              <a:t>to a </a:t>
            </a:r>
            <a:r>
              <a:rPr lang="es-PE" sz="1400" baseline="0" dirty="0" err="1" smtClean="0"/>
              <a:t>provider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about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his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private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life</a:t>
            </a:r>
            <a:r>
              <a:rPr lang="es-PE" sz="1400" baseline="0" dirty="0" smtClean="0"/>
              <a:t>. </a:t>
            </a:r>
            <a:r>
              <a:rPr lang="es-PE" sz="1400" baseline="0" dirty="0" smtClean="0"/>
              <a:t>He </a:t>
            </a:r>
            <a:r>
              <a:rPr lang="es-PE" sz="1400" baseline="0" dirty="0" err="1" smtClean="0"/>
              <a:t>also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feels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that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clinics</a:t>
            </a:r>
            <a:r>
              <a:rPr lang="es-PE" sz="1400" dirty="0" smtClean="0"/>
              <a:t> </a:t>
            </a:r>
            <a:r>
              <a:rPr lang="es-PE" sz="1400" baseline="0" dirty="0" smtClean="0"/>
              <a:t>are </a:t>
            </a:r>
            <a:r>
              <a:rPr lang="es-PE" sz="1400" baseline="0" dirty="0" err="1" smtClean="0"/>
              <a:t>odd</a:t>
            </a:r>
            <a:r>
              <a:rPr lang="es-PE" sz="1400" baseline="0" dirty="0" smtClean="0"/>
              <a:t> and do </a:t>
            </a:r>
            <a:r>
              <a:rPr lang="es-PE" sz="1400" baseline="0" dirty="0" err="1" smtClean="0"/>
              <a:t>not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make</a:t>
            </a:r>
            <a:r>
              <a:rPr lang="es-PE" sz="1400" baseline="0" dirty="0" smtClean="0"/>
              <a:t> </a:t>
            </a:r>
            <a:r>
              <a:rPr lang="es-PE" sz="1400" dirty="0" err="1" smtClean="0"/>
              <a:t>people</a:t>
            </a:r>
            <a:r>
              <a:rPr lang="es-PE" sz="1400" dirty="0" smtClean="0"/>
              <a:t> </a:t>
            </a:r>
            <a:r>
              <a:rPr lang="es-PE" sz="1400" dirty="0" err="1" smtClean="0"/>
              <a:t>like</a:t>
            </a:r>
            <a:r>
              <a:rPr lang="es-PE" sz="1400" dirty="0" smtClean="0"/>
              <a:t> </a:t>
            </a:r>
            <a:r>
              <a:rPr lang="es-PE" sz="1400" dirty="0" err="1" smtClean="0"/>
              <a:t>him</a:t>
            </a:r>
            <a:r>
              <a:rPr lang="es-PE" sz="1400" dirty="0" smtClean="0"/>
              <a:t> </a:t>
            </a:r>
            <a:r>
              <a:rPr lang="es-PE" sz="1400" dirty="0" err="1" smtClean="0"/>
              <a:t>feel</a:t>
            </a:r>
            <a:r>
              <a:rPr lang="es-PE" sz="1400" dirty="0" smtClean="0"/>
              <a:t> </a:t>
            </a:r>
            <a:r>
              <a:rPr lang="es-PE" sz="1400" baseline="0" dirty="0" err="1" smtClean="0"/>
              <a:t>very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well</a:t>
            </a:r>
            <a:r>
              <a:rPr lang="es-PE" sz="1400" baseline="0" dirty="0" smtClean="0"/>
              <a:t>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28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80231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777876" y="4620185"/>
            <a:ext cx="5759450" cy="3780290"/>
          </a:xfrm>
        </p:spPr>
        <p:txBody>
          <a:bodyPr/>
          <a:lstStyle/>
          <a:p>
            <a:r>
              <a:rPr lang="es-PE" sz="1400" dirty="0" err="1" smtClean="0"/>
              <a:t>Indeed</a:t>
            </a:r>
            <a:r>
              <a:rPr lang="es-PE" sz="1400" dirty="0" smtClean="0"/>
              <a:t>,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young</a:t>
            </a:r>
            <a:r>
              <a:rPr lang="es-PE" sz="1400" baseline="0" dirty="0" smtClean="0"/>
              <a:t> MSM in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region</a:t>
            </a:r>
            <a:r>
              <a:rPr lang="es-PE" sz="1400" baseline="0" dirty="0" smtClean="0"/>
              <a:t> are </a:t>
            </a:r>
            <a:r>
              <a:rPr lang="es-PE" sz="1400" baseline="0" dirty="0" err="1" smtClean="0"/>
              <a:t>experiencing</a:t>
            </a:r>
            <a:r>
              <a:rPr lang="es-PE" sz="1400" baseline="0" dirty="0" smtClean="0"/>
              <a:t> a </a:t>
            </a:r>
            <a:r>
              <a:rPr lang="es-PE" sz="1400" baseline="0" dirty="0" err="1" smtClean="0"/>
              <a:t>world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with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many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contradictory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changes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legal </a:t>
            </a:r>
            <a:r>
              <a:rPr lang="es-PE" sz="1400" baseline="0" dirty="0" err="1" smtClean="0"/>
              <a:t>frameworks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range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from</a:t>
            </a:r>
            <a:r>
              <a:rPr lang="es-PE" sz="1400" baseline="0" dirty="0" smtClean="0"/>
              <a:t> neutral to </a:t>
            </a:r>
            <a:r>
              <a:rPr lang="es-PE" sz="1400" baseline="0" dirty="0" err="1" smtClean="0"/>
              <a:t>very</a:t>
            </a:r>
            <a:r>
              <a:rPr lang="es-PE" sz="1400" baseline="0" dirty="0" smtClean="0"/>
              <a:t> positive.</a:t>
            </a:r>
            <a:r>
              <a:rPr lang="es-PE" sz="1400" dirty="0" smtClean="0"/>
              <a:t> </a:t>
            </a:r>
            <a:r>
              <a:rPr lang="es-PE" sz="1400" dirty="0" err="1" smtClean="0"/>
              <a:t>Several</a:t>
            </a:r>
            <a:r>
              <a:rPr lang="es-PE" sz="1400" dirty="0" smtClean="0"/>
              <a:t> </a:t>
            </a:r>
            <a:r>
              <a:rPr lang="es-PE" sz="1400" baseline="0" dirty="0" err="1" smtClean="0"/>
              <a:t>countries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have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approved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same</a:t>
            </a:r>
            <a:r>
              <a:rPr lang="es-PE" sz="1400" baseline="0" dirty="0" smtClean="0"/>
              <a:t> sex </a:t>
            </a:r>
            <a:r>
              <a:rPr lang="es-PE" sz="1400" baseline="0" dirty="0" err="1" smtClean="0"/>
              <a:t>unions</a:t>
            </a:r>
            <a:r>
              <a:rPr lang="es-PE" sz="1400" baseline="0" dirty="0" smtClean="0"/>
              <a:t>,</a:t>
            </a:r>
            <a:r>
              <a:rPr lang="es-PE" sz="1400" dirty="0" smtClean="0"/>
              <a:t> and </a:t>
            </a:r>
            <a:r>
              <a:rPr lang="es-PE" sz="1400" dirty="0" err="1" smtClean="0"/>
              <a:t>h</a:t>
            </a:r>
            <a:r>
              <a:rPr lang="es-PE" sz="1400" baseline="0" dirty="0" err="1" smtClean="0"/>
              <a:t>omophobic</a:t>
            </a:r>
            <a:r>
              <a:rPr lang="es-PE" sz="1400" dirty="0" smtClean="0"/>
              <a:t> </a:t>
            </a:r>
            <a:r>
              <a:rPr lang="es-PE" sz="1400" dirty="0" err="1" smtClean="0"/>
              <a:t>displays</a:t>
            </a:r>
            <a:r>
              <a:rPr lang="es-PE" sz="1400" dirty="0" smtClean="0"/>
              <a:t> are </a:t>
            </a:r>
            <a:r>
              <a:rPr lang="es-PE" sz="1400" dirty="0" err="1" smtClean="0"/>
              <a:t>becoming</a:t>
            </a:r>
            <a:r>
              <a:rPr lang="es-PE" sz="1400" dirty="0" smtClean="0"/>
              <a:t> </a:t>
            </a:r>
            <a:r>
              <a:rPr lang="es-PE" sz="1400" dirty="0" err="1" smtClean="0"/>
              <a:t>socially</a:t>
            </a:r>
            <a:r>
              <a:rPr lang="es-PE" sz="1400" dirty="0" smtClean="0"/>
              <a:t> </a:t>
            </a:r>
            <a:r>
              <a:rPr lang="es-PE" sz="1400" dirty="0" err="1" smtClean="0"/>
              <a:t>unacceptable</a:t>
            </a:r>
            <a:r>
              <a:rPr lang="es-PE" sz="1400" dirty="0" smtClean="0"/>
              <a:t>. </a:t>
            </a:r>
            <a:r>
              <a:rPr lang="es-PE" sz="1400" dirty="0" err="1" smtClean="0"/>
              <a:t>However</a:t>
            </a:r>
            <a:r>
              <a:rPr lang="es-PE" sz="1400" dirty="0" smtClean="0"/>
              <a:t>, </a:t>
            </a:r>
            <a:r>
              <a:rPr lang="es-PE" sz="1400" dirty="0" err="1" smtClean="0"/>
              <a:t>it</a:t>
            </a:r>
            <a:r>
              <a:rPr lang="es-PE" sz="1400" dirty="0" smtClean="0"/>
              <a:t> </a:t>
            </a:r>
            <a:r>
              <a:rPr lang="es-PE" sz="1400" dirty="0" err="1" smtClean="0"/>
              <a:t>may</a:t>
            </a:r>
            <a:r>
              <a:rPr lang="es-PE" sz="1400" dirty="0" smtClean="0"/>
              <a:t> </a:t>
            </a:r>
            <a:r>
              <a:rPr lang="es-PE" sz="1400" dirty="0" err="1" smtClean="0"/>
              <a:t>seem</a:t>
            </a:r>
            <a:r>
              <a:rPr lang="es-PE" sz="1400" dirty="0" smtClean="0"/>
              <a:t> </a:t>
            </a:r>
            <a:r>
              <a:rPr lang="es-PE" sz="1400" dirty="0" err="1" smtClean="0"/>
              <a:t>that</a:t>
            </a:r>
            <a:r>
              <a:rPr lang="es-PE" sz="1400" dirty="0" smtClean="0"/>
              <a:t> </a:t>
            </a:r>
            <a:r>
              <a:rPr lang="es-PE" sz="1400" dirty="0" smtClean="0"/>
              <a:t>l</a:t>
            </a:r>
            <a:r>
              <a:rPr lang="es-PE" sz="1400" baseline="0" dirty="0" smtClean="0"/>
              <a:t>egal </a:t>
            </a:r>
            <a:r>
              <a:rPr lang="es-PE" sz="1400" baseline="0" dirty="0" err="1" smtClean="0"/>
              <a:t>recognition</a:t>
            </a:r>
            <a:r>
              <a:rPr lang="es-PE" sz="1400" baseline="0" dirty="0" smtClean="0"/>
              <a:t> has </a:t>
            </a:r>
            <a:r>
              <a:rPr lang="es-PE" sz="1400" baseline="0" dirty="0" err="1" smtClean="0"/>
              <a:t>favored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mainstreaming</a:t>
            </a:r>
            <a:r>
              <a:rPr lang="es-PE" sz="1400" baseline="0" dirty="0" smtClean="0"/>
              <a:t> of a </a:t>
            </a:r>
            <a:r>
              <a:rPr lang="es-PE" sz="1400" baseline="0" dirty="0" err="1" smtClean="0"/>
              <a:t>commodified</a:t>
            </a:r>
            <a:r>
              <a:rPr lang="es-PE" sz="1400" baseline="0" dirty="0" smtClean="0"/>
              <a:t> and superficial </a:t>
            </a:r>
            <a:r>
              <a:rPr lang="es-PE" sz="1400" baseline="0" dirty="0" err="1" smtClean="0"/>
              <a:t>version</a:t>
            </a:r>
            <a:r>
              <a:rPr lang="es-PE" sz="1400" dirty="0" smtClean="0"/>
              <a:t> of </a:t>
            </a:r>
            <a:r>
              <a:rPr lang="es-PE" sz="1400" baseline="0" dirty="0" smtClean="0"/>
              <a:t>gay culture.</a:t>
            </a:r>
          </a:p>
          <a:p>
            <a:endParaRPr lang="es-PE" sz="1400" baseline="0" dirty="0" smtClean="0"/>
          </a:p>
          <a:p>
            <a:r>
              <a:rPr lang="es-PE" sz="1400" baseline="0" dirty="0" smtClean="0"/>
              <a:t>Gay </a:t>
            </a:r>
            <a:r>
              <a:rPr lang="es-PE" sz="1400" baseline="0" dirty="0" err="1" smtClean="0"/>
              <a:t>sexualities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have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changed</a:t>
            </a:r>
            <a:r>
              <a:rPr lang="es-PE" sz="1400" baseline="0" dirty="0" smtClean="0"/>
              <a:t> as </a:t>
            </a:r>
            <a:r>
              <a:rPr lang="es-PE" sz="1400" baseline="0" dirty="0" err="1" smtClean="0"/>
              <a:t>well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often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adopting</a:t>
            </a:r>
            <a:r>
              <a:rPr lang="es-PE" sz="1400" baseline="0" dirty="0" smtClean="0"/>
              <a:t> global </a:t>
            </a:r>
            <a:r>
              <a:rPr lang="es-PE" sz="1400" baseline="0" dirty="0" err="1" smtClean="0"/>
              <a:t>innovations</a:t>
            </a:r>
            <a:r>
              <a:rPr lang="es-PE" sz="1400" dirty="0" smtClean="0"/>
              <a:t> </a:t>
            </a:r>
            <a:r>
              <a:rPr lang="es-PE" sz="1400" dirty="0" err="1" smtClean="0"/>
              <a:t>such</a:t>
            </a:r>
            <a:r>
              <a:rPr lang="es-PE" sz="1400" dirty="0" smtClean="0"/>
              <a:t> as new sexual </a:t>
            </a:r>
            <a:r>
              <a:rPr lang="es-PE" sz="1400" dirty="0" err="1" smtClean="0"/>
              <a:t>meanings</a:t>
            </a:r>
            <a:r>
              <a:rPr lang="es-PE" sz="1400" dirty="0" smtClean="0"/>
              <a:t>, and </a:t>
            </a:r>
            <a:r>
              <a:rPr lang="es-PE" sz="1400" dirty="0" smtClean="0"/>
              <a:t>more </a:t>
            </a:r>
            <a:r>
              <a:rPr lang="es-PE" sz="1400" dirty="0" err="1" smtClean="0"/>
              <a:t>exciting</a:t>
            </a:r>
            <a:r>
              <a:rPr lang="es-PE" sz="1400" dirty="0" smtClean="0"/>
              <a:t> </a:t>
            </a:r>
            <a:r>
              <a:rPr lang="es-PE" sz="1400" dirty="0" err="1" smtClean="0"/>
              <a:t>but</a:t>
            </a:r>
            <a:r>
              <a:rPr lang="es-PE" sz="1400" dirty="0" smtClean="0"/>
              <a:t> </a:t>
            </a:r>
            <a:r>
              <a:rPr lang="es-PE" sz="1400" dirty="0" err="1" smtClean="0"/>
              <a:t>riskier</a:t>
            </a:r>
            <a:r>
              <a:rPr lang="es-PE" sz="1400" dirty="0" smtClean="0"/>
              <a:t> sexual </a:t>
            </a:r>
            <a:r>
              <a:rPr lang="es-PE" sz="1400" dirty="0" err="1" smtClean="0"/>
              <a:t>practices</a:t>
            </a:r>
            <a:r>
              <a:rPr lang="es-PE" sz="1400" dirty="0" smtClean="0"/>
              <a:t>. </a:t>
            </a:r>
            <a:r>
              <a:rPr lang="es-PE" sz="1400" dirty="0" err="1" smtClean="0"/>
              <a:t>The</a:t>
            </a:r>
            <a:r>
              <a:rPr lang="es-PE" sz="1400" dirty="0" smtClean="0"/>
              <a:t> </a:t>
            </a:r>
            <a:r>
              <a:rPr lang="es-PE" sz="1400" dirty="0" err="1" smtClean="0"/>
              <a:t>ongoing</a:t>
            </a:r>
            <a:r>
              <a:rPr lang="es-PE" sz="1400" dirty="0" smtClean="0"/>
              <a:t> </a:t>
            </a:r>
            <a:r>
              <a:rPr lang="es-PE" sz="1400" dirty="0" err="1" smtClean="0"/>
              <a:t>decay</a:t>
            </a:r>
            <a:r>
              <a:rPr lang="es-PE" sz="1400" dirty="0" smtClean="0"/>
              <a:t> in </a:t>
            </a:r>
            <a:r>
              <a:rPr lang="es-PE" sz="1400" dirty="0" err="1" smtClean="0"/>
              <a:t>condom</a:t>
            </a:r>
            <a:r>
              <a:rPr lang="es-PE" sz="1400" dirty="0" smtClean="0"/>
              <a:t> use, </a:t>
            </a:r>
            <a:r>
              <a:rPr lang="es-PE" sz="1400" dirty="0" err="1" smtClean="0"/>
              <a:t>observed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among</a:t>
            </a:r>
            <a:r>
              <a:rPr lang="es-PE" sz="1400" baseline="0" dirty="0" smtClean="0"/>
              <a:t> </a:t>
            </a:r>
            <a:r>
              <a:rPr lang="es-PE" sz="1400" dirty="0" smtClean="0"/>
              <a:t>MSM of </a:t>
            </a:r>
            <a:r>
              <a:rPr lang="es-PE" sz="1400" dirty="0" err="1" smtClean="0"/>
              <a:t>all</a:t>
            </a:r>
            <a:r>
              <a:rPr lang="es-PE" sz="1400" dirty="0" smtClean="0"/>
              <a:t> </a:t>
            </a:r>
            <a:r>
              <a:rPr lang="es-PE" sz="1400" dirty="0" err="1" smtClean="0"/>
              <a:t>ages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however</a:t>
            </a:r>
            <a:r>
              <a:rPr lang="es-PE" sz="1400" baseline="0" dirty="0" smtClean="0"/>
              <a:t>,</a:t>
            </a:r>
            <a:r>
              <a:rPr lang="es-PE" sz="1400" dirty="0" smtClean="0"/>
              <a:t> </a:t>
            </a:r>
            <a:r>
              <a:rPr lang="es-PE" sz="1400" dirty="0" err="1" smtClean="0"/>
              <a:t>is</a:t>
            </a:r>
            <a:r>
              <a:rPr lang="es-PE" sz="1400" dirty="0" smtClean="0"/>
              <a:t> </a:t>
            </a:r>
            <a:r>
              <a:rPr lang="es-PE" sz="1400" dirty="0" err="1" smtClean="0"/>
              <a:t>taking</a:t>
            </a:r>
            <a:r>
              <a:rPr lang="es-PE" sz="1400" dirty="0" smtClean="0"/>
              <a:t> place in </a:t>
            </a:r>
            <a:r>
              <a:rPr lang="es-PE" sz="1400" dirty="0" err="1" smtClean="0"/>
              <a:t>context</a:t>
            </a:r>
            <a:r>
              <a:rPr lang="es-PE" sz="1400" dirty="0" smtClean="0"/>
              <a:t> </a:t>
            </a:r>
            <a:r>
              <a:rPr lang="es-PE" sz="1400" dirty="0" err="1" smtClean="0"/>
              <a:t>with</a:t>
            </a:r>
            <a:r>
              <a:rPr lang="es-PE" sz="1400" dirty="0" smtClean="0"/>
              <a:t> </a:t>
            </a:r>
            <a:r>
              <a:rPr lang="es-PE" sz="1400" dirty="0" err="1" smtClean="0"/>
              <a:t>larger</a:t>
            </a:r>
            <a:r>
              <a:rPr lang="es-PE" sz="1400" dirty="0" smtClean="0"/>
              <a:t> gaps in HIV diagnosis, </a:t>
            </a:r>
            <a:r>
              <a:rPr lang="es-PE" sz="1400" dirty="0" err="1" smtClean="0"/>
              <a:t>treatment</a:t>
            </a:r>
            <a:r>
              <a:rPr lang="es-PE" sz="1400" dirty="0" smtClean="0"/>
              <a:t> and viral </a:t>
            </a:r>
            <a:r>
              <a:rPr lang="es-PE" sz="1400" dirty="0" err="1" smtClean="0"/>
              <a:t>suppression</a:t>
            </a:r>
            <a:r>
              <a:rPr lang="es-PE" sz="1400" dirty="0" smtClean="0"/>
              <a:t>, and marginal </a:t>
            </a:r>
            <a:r>
              <a:rPr lang="es-PE" sz="1400" dirty="0" err="1" smtClean="0"/>
              <a:t>PrEP</a:t>
            </a:r>
            <a:r>
              <a:rPr lang="es-PE" sz="1400" dirty="0" smtClean="0"/>
              <a:t> </a:t>
            </a:r>
            <a:r>
              <a:rPr lang="es-PE" sz="1400" dirty="0" smtClean="0"/>
              <a:t>use</a:t>
            </a:r>
            <a:r>
              <a:rPr lang="es-PE" sz="1400" dirty="0" smtClean="0"/>
              <a:t>, </a:t>
            </a:r>
            <a:r>
              <a:rPr lang="es-PE" sz="1400" dirty="0" err="1" smtClean="0"/>
              <a:t>compared</a:t>
            </a:r>
            <a:r>
              <a:rPr lang="es-PE" sz="1400" dirty="0" smtClean="0"/>
              <a:t> to </a:t>
            </a:r>
            <a:r>
              <a:rPr lang="es-PE" sz="1400" dirty="0" err="1" smtClean="0"/>
              <a:t>high</a:t>
            </a:r>
            <a:r>
              <a:rPr lang="es-PE" sz="1400" dirty="0" smtClean="0"/>
              <a:t> </a:t>
            </a:r>
            <a:r>
              <a:rPr lang="es-PE" sz="1400" dirty="0" err="1" smtClean="0"/>
              <a:t>income</a:t>
            </a:r>
            <a:r>
              <a:rPr lang="es-PE" sz="1400" dirty="0" smtClean="0"/>
              <a:t> </a:t>
            </a:r>
            <a:r>
              <a:rPr lang="es-PE" sz="1400" dirty="0" err="1" smtClean="0"/>
              <a:t>settings</a:t>
            </a:r>
            <a:r>
              <a:rPr lang="es-PE" sz="1400" dirty="0" smtClean="0"/>
              <a:t>.</a:t>
            </a:r>
            <a:endParaRPr lang="es-PE" sz="1400" baseline="0" dirty="0" smtClean="0"/>
          </a:p>
          <a:p>
            <a:endParaRPr lang="es-PE" sz="1400" baseline="0" dirty="0" smtClean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29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52734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Today</a:t>
            </a:r>
            <a:r>
              <a:rPr lang="es-PE" sz="1400" baseline="0" dirty="0" smtClean="0"/>
              <a:t> I plan to </a:t>
            </a:r>
            <a:r>
              <a:rPr lang="es-PE" sz="1400" baseline="0" dirty="0" err="1" smtClean="0"/>
              <a:t>cover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some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definitions</a:t>
            </a:r>
            <a:r>
              <a:rPr lang="es-PE" sz="1400" dirty="0"/>
              <a:t>;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epidemiology</a:t>
            </a:r>
            <a:r>
              <a:rPr lang="es-PE" sz="1400" baseline="0" dirty="0" smtClean="0"/>
              <a:t> of HIV and </a:t>
            </a:r>
            <a:r>
              <a:rPr lang="es-PE" sz="1400" baseline="0" dirty="0" err="1" smtClean="0"/>
              <a:t>STIs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this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group</a:t>
            </a:r>
            <a:r>
              <a:rPr lang="es-PE" sz="1400" baseline="0" dirty="0" smtClean="0"/>
              <a:t>;</a:t>
            </a:r>
            <a:r>
              <a:rPr lang="es-PE" sz="1400" dirty="0" smtClean="0"/>
              <a:t> </a:t>
            </a:r>
            <a:r>
              <a:rPr lang="es-PE" sz="1400" baseline="0" dirty="0" smtClean="0"/>
              <a:t>sexual </a:t>
            </a:r>
            <a:r>
              <a:rPr lang="es-PE" sz="1400" baseline="0" dirty="0" err="1" smtClean="0"/>
              <a:t>risks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access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issues</a:t>
            </a:r>
            <a:r>
              <a:rPr lang="es-PE" sz="1400" baseline="0" dirty="0" smtClean="0"/>
              <a:t>, as </a:t>
            </a:r>
            <a:r>
              <a:rPr lang="es-PE" sz="1400" baseline="0" dirty="0" err="1" smtClean="0"/>
              <a:t>well</a:t>
            </a:r>
            <a:r>
              <a:rPr lang="es-PE" sz="1400" dirty="0" smtClean="0"/>
              <a:t> as </a:t>
            </a:r>
            <a:r>
              <a:rPr lang="es-PE" sz="1400" dirty="0" err="1" smtClean="0"/>
              <a:t>their</a:t>
            </a:r>
            <a:r>
              <a:rPr lang="es-PE" sz="1400" dirty="0" smtClean="0"/>
              <a:t> so</a:t>
            </a:r>
            <a:r>
              <a:rPr lang="es-PE" sz="1400" baseline="0" dirty="0" smtClean="0"/>
              <a:t>cial </a:t>
            </a:r>
            <a:r>
              <a:rPr lang="es-PE" sz="1400" baseline="0" dirty="0" err="1" smtClean="0"/>
              <a:t>determinants</a:t>
            </a:r>
            <a:r>
              <a:rPr lang="es-PE" sz="1400" baseline="0" dirty="0" smtClean="0"/>
              <a:t>; and a </a:t>
            </a:r>
            <a:r>
              <a:rPr lang="es-PE" sz="1400" baseline="0" dirty="0" err="1" smtClean="0"/>
              <a:t>few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intervention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models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that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have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been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studied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region</a:t>
            </a:r>
            <a:r>
              <a:rPr lang="es-PE" sz="1400" dirty="0"/>
              <a:t>;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conclude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with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some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take</a:t>
            </a:r>
            <a:r>
              <a:rPr lang="es-PE" sz="1400" baseline="0" dirty="0" smtClean="0"/>
              <a:t>-home </a:t>
            </a:r>
            <a:r>
              <a:rPr lang="es-PE" sz="1400" baseline="0" dirty="0" err="1" smtClean="0"/>
              <a:t>messages</a:t>
            </a:r>
            <a:r>
              <a:rPr lang="es-PE" sz="1400" baseline="0" dirty="0" smtClean="0"/>
              <a:t>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42598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world</a:t>
            </a:r>
            <a:r>
              <a:rPr lang="es-PE" sz="1400" dirty="0" smtClean="0"/>
              <a:t> </a:t>
            </a:r>
            <a:r>
              <a:rPr lang="es-PE" sz="1400" dirty="0" err="1" smtClean="0"/>
              <a:t>today</a:t>
            </a:r>
            <a:r>
              <a:rPr lang="es-PE" sz="1400" dirty="0" smtClean="0"/>
              <a:t> </a:t>
            </a:r>
            <a:r>
              <a:rPr lang="es-PE" sz="1400" dirty="0" err="1" smtClean="0"/>
              <a:t>cannot</a:t>
            </a:r>
            <a:r>
              <a:rPr lang="es-PE" sz="1400" dirty="0" smtClean="0"/>
              <a:t> be </a:t>
            </a:r>
            <a:r>
              <a:rPr lang="es-PE" sz="1400" dirty="0" err="1" smtClean="0"/>
              <a:t>imagined</a:t>
            </a:r>
            <a:r>
              <a:rPr lang="es-PE" sz="1400" dirty="0" smtClean="0"/>
              <a:t> </a:t>
            </a:r>
            <a:r>
              <a:rPr lang="es-PE" sz="1400" dirty="0" err="1" smtClean="0"/>
              <a:t>without</a:t>
            </a:r>
            <a:r>
              <a:rPr lang="es-PE" sz="1400" dirty="0" smtClean="0"/>
              <a:t> </a:t>
            </a:r>
            <a:r>
              <a:rPr lang="es-PE" sz="1400" dirty="0" err="1" smtClean="0"/>
              <a:t>the</a:t>
            </a:r>
            <a:r>
              <a:rPr lang="es-PE" sz="1400" dirty="0" smtClean="0"/>
              <a:t> internet</a:t>
            </a:r>
            <a:r>
              <a:rPr lang="es-PE" sz="1400" baseline="0" dirty="0" smtClean="0"/>
              <a:t>.</a:t>
            </a:r>
            <a:r>
              <a:rPr lang="es-PE" sz="1400" dirty="0" smtClean="0"/>
              <a:t> </a:t>
            </a:r>
            <a:r>
              <a:rPr lang="es-PE" sz="1400" dirty="0" err="1" smtClean="0"/>
              <a:t>It</a:t>
            </a:r>
            <a:r>
              <a:rPr lang="es-PE" sz="1400" dirty="0" smtClean="0"/>
              <a:t> has </a:t>
            </a:r>
            <a:r>
              <a:rPr lang="es-PE" sz="1400" dirty="0" err="1" smtClean="0"/>
              <a:t>caused</a:t>
            </a:r>
            <a:r>
              <a:rPr lang="es-PE" sz="1400" dirty="0" smtClean="0"/>
              <a:t> a </a:t>
            </a:r>
            <a:r>
              <a:rPr lang="es-PE" sz="1400" baseline="0" dirty="0" smtClean="0"/>
              <a:t>radical </a:t>
            </a:r>
            <a:r>
              <a:rPr lang="es-PE" sz="1400" baseline="0" dirty="0" err="1" smtClean="0"/>
              <a:t>transformation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communications</a:t>
            </a:r>
            <a:r>
              <a:rPr lang="es-PE" sz="1400" baseline="0" dirty="0" smtClean="0"/>
              <a:t>, social </a:t>
            </a:r>
            <a:r>
              <a:rPr lang="es-PE" sz="1400" baseline="0" dirty="0" err="1" smtClean="0"/>
              <a:t>interaction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sexuality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It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also</a:t>
            </a:r>
            <a:r>
              <a:rPr lang="es-PE" sz="1400" baseline="0" dirty="0" smtClean="0"/>
              <a:t> has </a:t>
            </a:r>
            <a:r>
              <a:rPr lang="es-PE" sz="1400" baseline="0" dirty="0" err="1" smtClean="0"/>
              <a:t>contributed</a:t>
            </a:r>
            <a:r>
              <a:rPr lang="es-PE" sz="1400" baseline="0" dirty="0" smtClean="0"/>
              <a:t> </a:t>
            </a:r>
            <a:r>
              <a:rPr lang="es-PE" sz="1400" baseline="0" dirty="0" smtClean="0"/>
              <a:t>to a </a:t>
            </a:r>
            <a:r>
              <a:rPr lang="es-PE" sz="1400" baseline="0" dirty="0" err="1" smtClean="0"/>
              <a:t>sexualization</a:t>
            </a:r>
            <a:r>
              <a:rPr lang="es-PE" sz="1400" baseline="0" dirty="0" smtClean="0"/>
              <a:t> of culture </a:t>
            </a:r>
            <a:r>
              <a:rPr lang="es-PE" sz="1400" baseline="0" dirty="0" err="1" smtClean="0"/>
              <a:t>by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mainstreaming</a:t>
            </a:r>
            <a:r>
              <a:rPr lang="es-PE" sz="1400" baseline="0" dirty="0" smtClean="0"/>
              <a:t> a </a:t>
            </a:r>
            <a:r>
              <a:rPr lang="es-PE" sz="1400" baseline="0" dirty="0" err="1" smtClean="0"/>
              <a:t>stereotypical</a:t>
            </a:r>
            <a:r>
              <a:rPr lang="es-PE" sz="1400" dirty="0" smtClean="0"/>
              <a:t> </a:t>
            </a:r>
            <a:r>
              <a:rPr lang="es-PE" sz="1400" dirty="0" err="1" smtClean="0"/>
              <a:t>view</a:t>
            </a:r>
            <a:r>
              <a:rPr lang="es-PE" sz="1400" dirty="0" smtClean="0"/>
              <a:t> of </a:t>
            </a:r>
            <a:r>
              <a:rPr lang="es-PE" sz="1400" dirty="0" err="1" smtClean="0"/>
              <a:t>various</a:t>
            </a:r>
            <a:r>
              <a:rPr lang="es-PE" sz="1400" dirty="0" smtClean="0"/>
              <a:t> </a:t>
            </a:r>
            <a:r>
              <a:rPr lang="es-PE" sz="1400" dirty="0" err="1" smtClean="0"/>
              <a:t>sexualities</a:t>
            </a:r>
            <a:r>
              <a:rPr lang="es-PE" sz="1400" dirty="0" smtClean="0"/>
              <a:t>.</a:t>
            </a:r>
            <a:endParaRPr lang="es-PE" sz="1400" baseline="0" dirty="0" smtClean="0"/>
          </a:p>
          <a:p>
            <a:endParaRPr lang="es-PE" sz="1400" baseline="0" dirty="0" smtClean="0"/>
          </a:p>
          <a:p>
            <a:r>
              <a:rPr lang="es-PE" sz="1400" baseline="0" dirty="0" smtClean="0"/>
              <a:t>Sex-</a:t>
            </a:r>
            <a:r>
              <a:rPr lang="es-PE" sz="1400" baseline="0" dirty="0" err="1" smtClean="0"/>
              <a:t>related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searches</a:t>
            </a:r>
            <a:r>
              <a:rPr lang="es-PE" sz="1400" baseline="0" dirty="0" smtClean="0"/>
              <a:t>, on-line </a:t>
            </a:r>
            <a:r>
              <a:rPr lang="es-PE" sz="1400" baseline="0" dirty="0" err="1" smtClean="0"/>
              <a:t>pornography</a:t>
            </a:r>
            <a:r>
              <a:rPr lang="es-PE" sz="1400" baseline="0" dirty="0" smtClean="0"/>
              <a:t> </a:t>
            </a:r>
            <a:r>
              <a:rPr lang="es-PE" sz="1400" baseline="0" dirty="0" smtClean="0"/>
              <a:t>and apps </a:t>
            </a:r>
            <a:r>
              <a:rPr lang="es-PE" sz="1400" baseline="0" dirty="0" err="1" smtClean="0"/>
              <a:t>remain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among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most</a:t>
            </a:r>
            <a:r>
              <a:rPr lang="es-PE" sz="1400" dirty="0"/>
              <a:t> </a:t>
            </a:r>
            <a:r>
              <a:rPr lang="es-PE" sz="1400" dirty="0" err="1" smtClean="0"/>
              <a:t>frequent</a:t>
            </a:r>
            <a:r>
              <a:rPr lang="es-PE" sz="1400" dirty="0" smtClean="0"/>
              <a:t> motives</a:t>
            </a:r>
            <a:r>
              <a:rPr lang="es-PE" sz="1400" baseline="0" dirty="0" smtClean="0"/>
              <a:t> of internet use to date. </a:t>
            </a:r>
            <a:r>
              <a:rPr lang="es-PE" sz="1400" dirty="0" err="1" smtClean="0"/>
              <a:t>Its</a:t>
            </a:r>
            <a:r>
              <a:rPr lang="es-PE" sz="1400" dirty="0" smtClean="0"/>
              <a:t> free, </a:t>
            </a:r>
            <a:r>
              <a:rPr lang="es-PE" sz="1400" dirty="0" err="1" smtClean="0"/>
              <a:t>unlimited</a:t>
            </a:r>
            <a:r>
              <a:rPr lang="es-PE" sz="1400" dirty="0" smtClean="0"/>
              <a:t> </a:t>
            </a:r>
            <a:r>
              <a:rPr lang="es-PE" sz="1400" dirty="0" err="1" smtClean="0"/>
              <a:t>offer</a:t>
            </a:r>
            <a:r>
              <a:rPr lang="es-PE" sz="1400" dirty="0" smtClean="0"/>
              <a:t> </a:t>
            </a:r>
            <a:r>
              <a:rPr lang="es-PE" sz="1400" dirty="0" smtClean="0"/>
              <a:t>of </a:t>
            </a:r>
            <a:r>
              <a:rPr lang="es-PE" sz="1400" dirty="0" err="1" smtClean="0"/>
              <a:t>all</a:t>
            </a:r>
            <a:r>
              <a:rPr lang="es-PE" sz="1400" dirty="0" smtClean="0"/>
              <a:t> </a:t>
            </a:r>
            <a:r>
              <a:rPr lang="es-PE" sz="1400" dirty="0" err="1" smtClean="0"/>
              <a:t>kinds</a:t>
            </a:r>
            <a:r>
              <a:rPr lang="es-PE" sz="1400" dirty="0" smtClean="0"/>
              <a:t> of </a:t>
            </a:r>
            <a:r>
              <a:rPr lang="es-PE" sz="1400" dirty="0" err="1" smtClean="0"/>
              <a:t>pornography</a:t>
            </a:r>
            <a:r>
              <a:rPr lang="es-PE" sz="1400" dirty="0"/>
              <a:t> </a:t>
            </a:r>
            <a:r>
              <a:rPr lang="es-PE" sz="1400" dirty="0" err="1" smtClean="0"/>
              <a:t>is</a:t>
            </a:r>
            <a:r>
              <a:rPr lang="es-PE" sz="1400" dirty="0" smtClean="0"/>
              <a:t> </a:t>
            </a:r>
            <a:r>
              <a:rPr lang="es-PE" sz="1400" dirty="0" err="1" smtClean="0"/>
              <a:t>changing</a:t>
            </a:r>
            <a:r>
              <a:rPr lang="es-PE" sz="1400" dirty="0" smtClean="0"/>
              <a:t> </a:t>
            </a:r>
            <a:r>
              <a:rPr lang="es-PE" sz="1400" baseline="0" dirty="0" err="1" smtClean="0"/>
              <a:t>people’s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perception</a:t>
            </a:r>
            <a:r>
              <a:rPr lang="es-PE" sz="1400" baseline="0" dirty="0" smtClean="0"/>
              <a:t> of sexual</a:t>
            </a:r>
            <a:r>
              <a:rPr lang="es-PE" sz="1400" dirty="0" smtClean="0"/>
              <a:t> </a:t>
            </a:r>
            <a:r>
              <a:rPr lang="es-PE" sz="1400" dirty="0" err="1" smtClean="0"/>
              <a:t>normalcy</a:t>
            </a:r>
            <a:r>
              <a:rPr lang="es-PE" sz="1400" dirty="0" smtClean="0"/>
              <a:t> and </a:t>
            </a:r>
            <a:r>
              <a:rPr lang="es-PE" sz="1400" dirty="0" err="1" smtClean="0"/>
              <a:t>imposing</a:t>
            </a:r>
            <a:r>
              <a:rPr lang="es-PE" sz="1400" dirty="0" smtClean="0"/>
              <a:t> </a:t>
            </a:r>
            <a:r>
              <a:rPr lang="es-PE" sz="1400" dirty="0" err="1" smtClean="0"/>
              <a:t>unrealistic</a:t>
            </a:r>
            <a:r>
              <a:rPr lang="es-PE" sz="1400" dirty="0" smtClean="0"/>
              <a:t> </a:t>
            </a:r>
            <a:r>
              <a:rPr lang="es-PE" sz="1400" dirty="0" err="1" smtClean="0"/>
              <a:t>expectations</a:t>
            </a:r>
            <a:r>
              <a:rPr lang="es-PE" sz="1400" dirty="0" smtClean="0"/>
              <a:t> </a:t>
            </a:r>
            <a:r>
              <a:rPr lang="es-PE" sz="1400" dirty="0" err="1" smtClean="0"/>
              <a:t>that</a:t>
            </a:r>
            <a:r>
              <a:rPr lang="es-PE" sz="1400" dirty="0" smtClean="0"/>
              <a:t> </a:t>
            </a:r>
            <a:r>
              <a:rPr lang="es-PE" sz="1400" dirty="0" err="1" smtClean="0"/>
              <a:t>especially</a:t>
            </a:r>
            <a:r>
              <a:rPr lang="es-PE" sz="1400" dirty="0" smtClean="0"/>
              <a:t> </a:t>
            </a:r>
            <a:r>
              <a:rPr lang="es-PE" sz="1400" dirty="0" err="1" smtClean="0"/>
              <a:t>young</a:t>
            </a:r>
            <a:r>
              <a:rPr lang="es-PE" sz="1400" dirty="0" smtClean="0"/>
              <a:t> </a:t>
            </a:r>
            <a:r>
              <a:rPr lang="es-PE" sz="1400" dirty="0" err="1" smtClean="0"/>
              <a:t>people</a:t>
            </a:r>
            <a:r>
              <a:rPr lang="es-PE" sz="1400" dirty="0" smtClean="0"/>
              <a:t> </a:t>
            </a:r>
            <a:r>
              <a:rPr lang="es-PE" sz="1400" dirty="0" err="1" smtClean="0"/>
              <a:t>may</a:t>
            </a:r>
            <a:r>
              <a:rPr lang="es-PE" sz="1400" dirty="0" smtClean="0"/>
              <a:t> </a:t>
            </a:r>
            <a:r>
              <a:rPr lang="es-PE" sz="1400" dirty="0" err="1" smtClean="0"/>
              <a:t>not</a:t>
            </a:r>
            <a:r>
              <a:rPr lang="es-PE" sz="1400" dirty="0" smtClean="0"/>
              <a:t> be </a:t>
            </a:r>
            <a:r>
              <a:rPr lang="es-PE" sz="1400" dirty="0" err="1" smtClean="0"/>
              <a:t>able</a:t>
            </a:r>
            <a:r>
              <a:rPr lang="es-PE" sz="1400" dirty="0" smtClean="0"/>
              <a:t> to </a:t>
            </a:r>
            <a:r>
              <a:rPr lang="es-PE" sz="1400" dirty="0" err="1" smtClean="0"/>
              <a:t>assess</a:t>
            </a:r>
            <a:r>
              <a:rPr lang="es-PE" sz="1400" dirty="0" smtClean="0"/>
              <a:t> </a:t>
            </a:r>
            <a:r>
              <a:rPr lang="es-PE" sz="1400" dirty="0" err="1" smtClean="0"/>
              <a:t>critically</a:t>
            </a:r>
            <a:r>
              <a:rPr lang="es-PE" sz="1400" dirty="0" smtClean="0"/>
              <a:t>.</a:t>
            </a:r>
            <a:r>
              <a:rPr lang="es-PE" sz="1400" baseline="0" dirty="0" smtClean="0"/>
              <a:t> </a:t>
            </a:r>
            <a:endParaRPr lang="es-PE" sz="1400" baseline="0" dirty="0" smtClean="0"/>
          </a:p>
          <a:p>
            <a:endParaRPr lang="es-PE" sz="1400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30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344059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400" dirty="0" err="1"/>
              <a:t>The</a:t>
            </a:r>
            <a:r>
              <a:rPr lang="es-PE" sz="1400" dirty="0"/>
              <a:t> </a:t>
            </a:r>
            <a:r>
              <a:rPr lang="es-PE" sz="1400" dirty="0" err="1"/>
              <a:t>normalization</a:t>
            </a:r>
            <a:r>
              <a:rPr lang="es-PE" sz="1400" dirty="0"/>
              <a:t> of </a:t>
            </a:r>
            <a:r>
              <a:rPr lang="es-PE" sz="1400" dirty="0" err="1"/>
              <a:t>dating</a:t>
            </a:r>
            <a:r>
              <a:rPr lang="es-PE" sz="1400" dirty="0"/>
              <a:t> apps </a:t>
            </a:r>
            <a:r>
              <a:rPr lang="es-PE" sz="1400" dirty="0" err="1"/>
              <a:t>with</a:t>
            </a:r>
            <a:r>
              <a:rPr lang="es-PE" sz="1400" dirty="0"/>
              <a:t> </a:t>
            </a:r>
            <a:r>
              <a:rPr lang="es-PE" sz="1400" dirty="0" err="1"/>
              <a:t>geolocation</a:t>
            </a:r>
            <a:r>
              <a:rPr lang="es-PE" sz="1400" dirty="0"/>
              <a:t>, </a:t>
            </a:r>
            <a:r>
              <a:rPr lang="es-PE" sz="1400" dirty="0" err="1"/>
              <a:t>facilitates</a:t>
            </a:r>
            <a:r>
              <a:rPr lang="es-PE" sz="1400" dirty="0"/>
              <a:t> </a:t>
            </a:r>
            <a:r>
              <a:rPr lang="es-PE" sz="1400" dirty="0" err="1"/>
              <a:t>hook</a:t>
            </a:r>
            <a:r>
              <a:rPr lang="es-PE" sz="1400" dirty="0"/>
              <a:t>-ups </a:t>
            </a:r>
            <a:r>
              <a:rPr lang="es-PE" sz="1400" dirty="0" err="1"/>
              <a:t>significantly</a:t>
            </a:r>
            <a:r>
              <a:rPr lang="es-PE" sz="1400" dirty="0"/>
              <a:t>, and </a:t>
            </a:r>
            <a:r>
              <a:rPr lang="es-PE" sz="1400" dirty="0" err="1"/>
              <a:t>is</a:t>
            </a:r>
            <a:r>
              <a:rPr lang="es-PE" sz="1400" dirty="0"/>
              <a:t> </a:t>
            </a:r>
            <a:r>
              <a:rPr lang="es-PE" sz="1400" dirty="0" err="1"/>
              <a:t>changing</a:t>
            </a:r>
            <a:r>
              <a:rPr lang="es-PE" sz="1400" dirty="0"/>
              <a:t> </a:t>
            </a:r>
            <a:r>
              <a:rPr lang="es-PE" sz="1400" dirty="0" err="1"/>
              <a:t>the</a:t>
            </a:r>
            <a:r>
              <a:rPr lang="es-PE" sz="1400" dirty="0"/>
              <a:t> </a:t>
            </a:r>
            <a:r>
              <a:rPr lang="es-PE" sz="1400" dirty="0" err="1"/>
              <a:t>way</a:t>
            </a:r>
            <a:r>
              <a:rPr lang="es-PE" sz="1400" dirty="0"/>
              <a:t> </a:t>
            </a:r>
            <a:r>
              <a:rPr lang="es-PE" sz="1400" dirty="0" err="1"/>
              <a:t>people</a:t>
            </a:r>
            <a:r>
              <a:rPr lang="es-PE" sz="1400" dirty="0"/>
              <a:t> </a:t>
            </a:r>
            <a:r>
              <a:rPr lang="es-PE" sz="1400" dirty="0" err="1"/>
              <a:t>meet</a:t>
            </a:r>
            <a:r>
              <a:rPr lang="es-PE" sz="1400" dirty="0"/>
              <a:t> </a:t>
            </a:r>
            <a:r>
              <a:rPr lang="es-PE" sz="1400" dirty="0" err="1"/>
              <a:t>their</a:t>
            </a:r>
            <a:r>
              <a:rPr lang="es-PE" sz="1400" dirty="0"/>
              <a:t> sex </a:t>
            </a:r>
            <a:r>
              <a:rPr lang="es-PE" sz="1400" dirty="0" err="1"/>
              <a:t>partners</a:t>
            </a:r>
            <a:r>
              <a:rPr lang="es-PE" sz="1400" dirty="0" smtClean="0"/>
              <a:t>. </a:t>
            </a:r>
            <a:endParaRPr lang="es-PE" sz="1400" dirty="0"/>
          </a:p>
          <a:p>
            <a:endParaRPr lang="es-PE" sz="1400" dirty="0" smtClean="0"/>
          </a:p>
          <a:p>
            <a:r>
              <a:rPr lang="es-PE" sz="1400" dirty="0" err="1" smtClean="0"/>
              <a:t>Many</a:t>
            </a:r>
            <a:r>
              <a:rPr lang="es-PE" sz="1400" dirty="0" smtClean="0"/>
              <a:t> </a:t>
            </a:r>
            <a:r>
              <a:rPr lang="es-PE" sz="1400" dirty="0" err="1" smtClean="0"/>
              <a:t>people</a:t>
            </a:r>
            <a:r>
              <a:rPr lang="es-PE" sz="1400" dirty="0" smtClean="0"/>
              <a:t> </a:t>
            </a:r>
            <a:r>
              <a:rPr lang="es-PE" sz="1400" dirty="0" err="1" smtClean="0"/>
              <a:t>develop</a:t>
            </a:r>
            <a:r>
              <a:rPr lang="es-PE" sz="1400" baseline="0" dirty="0" smtClean="0"/>
              <a:t> a </a:t>
            </a:r>
            <a:r>
              <a:rPr lang="es-PE" sz="1400" baseline="0" dirty="0" err="1" smtClean="0"/>
              <a:t>love-hate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relationship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with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dirty="0" err="1"/>
              <a:t>m</a:t>
            </a:r>
            <a:r>
              <a:rPr lang="es-PE" sz="1400" baseline="0" dirty="0" smtClean="0"/>
              <a:t>, and</a:t>
            </a:r>
            <a:r>
              <a:rPr lang="es-PE" sz="1400" dirty="0" smtClean="0"/>
              <a:t> </a:t>
            </a:r>
            <a:r>
              <a:rPr lang="es-PE" sz="1400" baseline="0" dirty="0" err="1" smtClean="0"/>
              <a:t>justify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their</a:t>
            </a:r>
            <a:r>
              <a:rPr lang="es-PE" sz="1400" baseline="0" dirty="0" smtClean="0"/>
              <a:t> use </a:t>
            </a:r>
            <a:r>
              <a:rPr lang="es-PE" sz="1400" baseline="0" dirty="0" err="1" smtClean="0"/>
              <a:t>out</a:t>
            </a:r>
            <a:r>
              <a:rPr lang="es-PE" sz="1400" baseline="0" dirty="0" smtClean="0"/>
              <a:t> of </a:t>
            </a:r>
            <a:r>
              <a:rPr lang="es-PE" sz="1400" baseline="0" dirty="0" err="1" smtClean="0"/>
              <a:t>loneliness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boredom</a:t>
            </a:r>
            <a:r>
              <a:rPr lang="es-PE" sz="1400" baseline="0" dirty="0" smtClean="0"/>
              <a:t>… </a:t>
            </a:r>
            <a:r>
              <a:rPr lang="es-PE" sz="1400" dirty="0" smtClean="0"/>
              <a:t>And a </a:t>
            </a:r>
            <a:r>
              <a:rPr lang="es-PE" sz="1400" dirty="0" err="1" smtClean="0"/>
              <a:t>few</a:t>
            </a:r>
            <a:r>
              <a:rPr lang="es-PE" sz="1400" dirty="0" smtClean="0"/>
              <a:t> stop </a:t>
            </a:r>
            <a:r>
              <a:rPr lang="es-PE" sz="1400" dirty="0" err="1" smtClean="0"/>
              <a:t>using</a:t>
            </a:r>
            <a:r>
              <a:rPr lang="es-PE" sz="1400" dirty="0" smtClean="0"/>
              <a:t> </a:t>
            </a:r>
            <a:r>
              <a:rPr lang="es-PE" sz="1400" dirty="0" err="1" smtClean="0"/>
              <a:t>them</a:t>
            </a:r>
            <a:r>
              <a:rPr lang="es-PE" sz="1400" dirty="0" smtClean="0"/>
              <a:t>, </a:t>
            </a:r>
            <a:r>
              <a:rPr lang="es-PE" sz="1400" dirty="0" err="1" smtClean="0"/>
              <a:t>claiming</a:t>
            </a:r>
            <a:r>
              <a:rPr lang="es-PE" sz="1400" dirty="0" smtClean="0"/>
              <a:t> </a:t>
            </a:r>
            <a:r>
              <a:rPr lang="es-PE" sz="1400" dirty="0" err="1" smtClean="0"/>
              <a:t>that</a:t>
            </a:r>
            <a:r>
              <a:rPr lang="es-PE" sz="1400" dirty="0" smtClean="0"/>
              <a:t> </a:t>
            </a:r>
            <a:r>
              <a:rPr lang="es-PE" sz="1400" dirty="0" err="1"/>
              <a:t>these</a:t>
            </a:r>
            <a:r>
              <a:rPr lang="es-PE" sz="1400" dirty="0"/>
              <a:t> apps are </a:t>
            </a:r>
            <a:r>
              <a:rPr lang="es-PE" sz="1400" dirty="0" err="1"/>
              <a:t>really</a:t>
            </a:r>
            <a:r>
              <a:rPr lang="es-PE" sz="1400" dirty="0"/>
              <a:t> </a:t>
            </a:r>
            <a:r>
              <a:rPr lang="es-PE" sz="1400" dirty="0" err="1"/>
              <a:t>addictive</a:t>
            </a:r>
            <a:r>
              <a:rPr lang="es-PE" sz="1400" dirty="0"/>
              <a:t>…</a:t>
            </a:r>
            <a:endParaRPr lang="es-PE" sz="1400" baseline="0" dirty="0" smtClean="0"/>
          </a:p>
          <a:p>
            <a:endParaRPr lang="es-PE" sz="1400" baseline="0" dirty="0" smtClean="0"/>
          </a:p>
          <a:p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31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542217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smtClean="0"/>
              <a:t>In </a:t>
            </a:r>
            <a:r>
              <a:rPr lang="es-PE" sz="1400" dirty="0" err="1" smtClean="0"/>
              <a:t>one</a:t>
            </a:r>
            <a:r>
              <a:rPr lang="es-PE" sz="1400" dirty="0" smtClean="0"/>
              <a:t> </a:t>
            </a:r>
            <a:r>
              <a:rPr lang="es-PE" sz="1400" dirty="0" err="1" smtClean="0"/>
              <a:t>way</a:t>
            </a:r>
            <a:r>
              <a:rPr lang="es-PE" sz="1400" dirty="0" smtClean="0"/>
              <a:t> </a:t>
            </a:r>
            <a:r>
              <a:rPr lang="es-PE" sz="1400" dirty="0" err="1" smtClean="0"/>
              <a:t>or</a:t>
            </a:r>
            <a:r>
              <a:rPr lang="es-PE" sz="1400" dirty="0" smtClean="0"/>
              <a:t> </a:t>
            </a:r>
            <a:r>
              <a:rPr lang="es-PE" sz="1400" dirty="0" err="1" smtClean="0"/>
              <a:t>another</a:t>
            </a:r>
            <a:r>
              <a:rPr lang="es-PE" sz="1400" dirty="0" smtClean="0"/>
              <a:t>,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have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become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very</a:t>
            </a:r>
            <a:r>
              <a:rPr lang="es-PE" sz="1400" baseline="0" dirty="0" smtClean="0"/>
              <a:t> popular</a:t>
            </a:r>
            <a:r>
              <a:rPr lang="es-PE" sz="1400" dirty="0" smtClean="0"/>
              <a:t> in </a:t>
            </a:r>
            <a:r>
              <a:rPr lang="es-PE" sz="1400" dirty="0" err="1" smtClean="0"/>
              <a:t>both</a:t>
            </a:r>
            <a:r>
              <a:rPr lang="es-PE" sz="1400" dirty="0" smtClean="0"/>
              <a:t> </a:t>
            </a:r>
            <a:r>
              <a:rPr lang="es-PE" sz="1400" dirty="0" err="1" smtClean="0"/>
              <a:t>age</a:t>
            </a:r>
            <a:r>
              <a:rPr lang="es-PE" sz="1400" dirty="0" smtClean="0"/>
              <a:t> </a:t>
            </a:r>
            <a:r>
              <a:rPr lang="es-PE" sz="1400" dirty="0" err="1" smtClean="0"/>
              <a:t>groups</a:t>
            </a:r>
            <a:r>
              <a:rPr lang="es-PE" sz="1400" dirty="0" smtClean="0"/>
              <a:t>. </a:t>
            </a:r>
            <a:r>
              <a:rPr lang="es-PE" sz="1400" baseline="0" dirty="0" err="1" smtClean="0"/>
              <a:t>Between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one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third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one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half</a:t>
            </a:r>
            <a:r>
              <a:rPr lang="es-PE" sz="1400" baseline="0" dirty="0" smtClean="0"/>
              <a:t> of MSM in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ImPrEP</a:t>
            </a:r>
            <a:r>
              <a:rPr lang="es-PE" sz="1400" baseline="0" dirty="0" smtClean="0"/>
              <a:t> on-line </a:t>
            </a:r>
            <a:r>
              <a:rPr lang="es-PE" sz="1400" baseline="0" dirty="0" err="1" smtClean="0"/>
              <a:t>survey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indicated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high</a:t>
            </a:r>
            <a:r>
              <a:rPr lang="es-PE" sz="1400" baseline="0" dirty="0" smtClean="0"/>
              <a:t> use of </a:t>
            </a:r>
            <a:r>
              <a:rPr lang="es-PE" sz="1400" baseline="0" dirty="0" err="1" smtClean="0"/>
              <a:t>these</a:t>
            </a:r>
            <a:r>
              <a:rPr lang="es-PE" sz="1400" baseline="0" dirty="0" smtClean="0"/>
              <a:t> apps.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32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161459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smtClean="0"/>
              <a:t>In </a:t>
            </a:r>
            <a:r>
              <a:rPr lang="es-PE" sz="1400" dirty="0" err="1" smtClean="0"/>
              <a:t>this</a:t>
            </a:r>
            <a:r>
              <a:rPr lang="es-PE" sz="1400" dirty="0" smtClean="0"/>
              <a:t> </a:t>
            </a:r>
            <a:r>
              <a:rPr lang="es-PE" sz="1400" dirty="0" err="1" smtClean="0"/>
              <a:t>radically</a:t>
            </a:r>
            <a:r>
              <a:rPr lang="es-PE" sz="1400" dirty="0" smtClean="0"/>
              <a:t> </a:t>
            </a:r>
            <a:r>
              <a:rPr lang="es-PE" sz="1400" dirty="0" err="1" smtClean="0"/>
              <a:t>changed</a:t>
            </a:r>
            <a:r>
              <a:rPr lang="es-PE" sz="1400" dirty="0" smtClean="0"/>
              <a:t> </a:t>
            </a:r>
            <a:r>
              <a:rPr lang="es-PE" sz="1400" dirty="0" err="1" smtClean="0"/>
              <a:t>environment</a:t>
            </a:r>
            <a:r>
              <a:rPr lang="es-PE" sz="1400" dirty="0" smtClean="0"/>
              <a:t>, </a:t>
            </a:r>
            <a:r>
              <a:rPr lang="es-PE" sz="1400" dirty="0" err="1" smtClean="0"/>
              <a:t>driven</a:t>
            </a:r>
            <a:r>
              <a:rPr lang="es-PE" sz="1400" dirty="0" smtClean="0"/>
              <a:t> </a:t>
            </a:r>
            <a:r>
              <a:rPr lang="es-PE" sz="1400" dirty="0" err="1" smtClean="0"/>
              <a:t>by</a:t>
            </a:r>
            <a:r>
              <a:rPr lang="es-PE" sz="1400" dirty="0" smtClean="0"/>
              <a:t> new </a:t>
            </a:r>
            <a:r>
              <a:rPr lang="es-PE" sz="1400" dirty="0" err="1" smtClean="0"/>
              <a:t>technology</a:t>
            </a:r>
            <a:r>
              <a:rPr lang="es-PE" sz="1400" dirty="0" smtClean="0"/>
              <a:t> and </a:t>
            </a:r>
            <a:r>
              <a:rPr lang="es-PE" sz="1400" dirty="0" err="1" smtClean="0"/>
              <a:t>the</a:t>
            </a:r>
            <a:r>
              <a:rPr lang="es-PE" sz="1400" dirty="0" smtClean="0"/>
              <a:t> </a:t>
            </a:r>
            <a:r>
              <a:rPr lang="es-PE" sz="1400" dirty="0" err="1" smtClean="0"/>
              <a:t>market</a:t>
            </a:r>
            <a:r>
              <a:rPr lang="es-PE" sz="1400" dirty="0" smtClean="0"/>
              <a:t>, </a:t>
            </a:r>
            <a:r>
              <a:rPr lang="es-PE" sz="1400" baseline="0" dirty="0" smtClean="0"/>
              <a:t>sex </a:t>
            </a:r>
            <a:r>
              <a:rPr lang="es-PE" sz="1400" baseline="0" dirty="0" err="1" smtClean="0"/>
              <a:t>education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policies</a:t>
            </a:r>
            <a:r>
              <a:rPr lang="es-PE" sz="1400" baseline="0" dirty="0" smtClean="0"/>
              <a:t> are</a:t>
            </a:r>
            <a:r>
              <a:rPr lang="es-PE" sz="1400" dirty="0" smtClean="0"/>
              <a:t> </a:t>
            </a:r>
            <a:r>
              <a:rPr lang="es-PE" sz="1400" dirty="0" err="1" smtClean="0"/>
              <a:t>largely</a:t>
            </a:r>
            <a:r>
              <a:rPr lang="es-PE" sz="1400" dirty="0" smtClean="0"/>
              <a:t> </a:t>
            </a:r>
            <a:r>
              <a:rPr lang="es-PE" sz="1400" dirty="0" err="1" smtClean="0"/>
              <a:t>insufficient</a:t>
            </a:r>
            <a:r>
              <a:rPr lang="es-PE" sz="1400" baseline="0" dirty="0" smtClean="0"/>
              <a:t>. In a </a:t>
            </a:r>
            <a:r>
              <a:rPr lang="es-PE" sz="1400" baseline="0" dirty="0" err="1" smtClean="0"/>
              <a:t>context</a:t>
            </a:r>
            <a:r>
              <a:rPr lang="es-PE" sz="1400" baseline="0" dirty="0" smtClean="0"/>
              <a:t> of </a:t>
            </a:r>
            <a:r>
              <a:rPr lang="es-PE" sz="1400" baseline="0" dirty="0" err="1" smtClean="0"/>
              <a:t>unlimited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access</a:t>
            </a:r>
            <a:r>
              <a:rPr lang="es-PE" sz="1400" baseline="0" dirty="0" smtClean="0"/>
              <a:t> to sexual </a:t>
            </a:r>
            <a:r>
              <a:rPr lang="es-PE" sz="1400" baseline="0" dirty="0" err="1" smtClean="0"/>
              <a:t>content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opportunities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policy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makers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continue</a:t>
            </a:r>
            <a:r>
              <a:rPr lang="es-PE" sz="1400" baseline="0" dirty="0" smtClean="0"/>
              <a:t> to debate </a:t>
            </a:r>
            <a:r>
              <a:rPr lang="es-PE" sz="1400" baseline="0" dirty="0" err="1" smtClean="0"/>
              <a:t>whether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not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offer</a:t>
            </a:r>
            <a:r>
              <a:rPr lang="es-PE" sz="1400" baseline="0" dirty="0" smtClean="0"/>
              <a:t> sex </a:t>
            </a:r>
            <a:r>
              <a:rPr lang="es-PE" sz="1400" baseline="0" dirty="0" err="1" smtClean="0"/>
              <a:t>education</a:t>
            </a:r>
            <a:r>
              <a:rPr lang="es-PE" sz="1400" baseline="0" dirty="0" smtClean="0"/>
              <a:t> at </a:t>
            </a:r>
            <a:r>
              <a:rPr lang="es-PE" sz="1400" baseline="0" dirty="0" err="1" smtClean="0"/>
              <a:t>school</a:t>
            </a:r>
            <a:r>
              <a:rPr lang="es-PE" sz="1400" baseline="0" dirty="0" smtClean="0"/>
              <a:t>.</a:t>
            </a:r>
          </a:p>
          <a:p>
            <a:endParaRPr lang="es-PE" sz="1400" baseline="0" dirty="0" smtClean="0"/>
          </a:p>
          <a:p>
            <a:r>
              <a:rPr lang="es-PE" sz="1400" baseline="0" dirty="0" err="1" smtClean="0"/>
              <a:t>Whatever</a:t>
            </a:r>
            <a:r>
              <a:rPr lang="es-PE" sz="1400" baseline="0" dirty="0" smtClean="0"/>
              <a:t> sex </a:t>
            </a:r>
            <a:r>
              <a:rPr lang="es-PE" sz="1400" baseline="0" dirty="0" err="1" smtClean="0"/>
              <a:t>education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currently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offered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it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by</a:t>
            </a:r>
            <a:r>
              <a:rPr lang="es-PE" sz="1400" baseline="0" dirty="0" smtClean="0"/>
              <a:t> no </a:t>
            </a:r>
            <a:r>
              <a:rPr lang="es-PE" sz="1400" baseline="0" dirty="0" err="1" smtClean="0"/>
              <a:t>means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sufficient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provide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meaningful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support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young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people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It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should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really</a:t>
            </a:r>
            <a:r>
              <a:rPr lang="es-PE" sz="1400" baseline="0" dirty="0" smtClean="0"/>
              <a:t> be </a:t>
            </a:r>
            <a:r>
              <a:rPr lang="es-PE" sz="1400" baseline="0" dirty="0" err="1" smtClean="0"/>
              <a:t>rethought</a:t>
            </a:r>
            <a:r>
              <a:rPr lang="es-PE" sz="1400" baseline="0" dirty="0" smtClean="0"/>
              <a:t>.</a:t>
            </a:r>
          </a:p>
          <a:p>
            <a:endParaRPr lang="es-PE" sz="1400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33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009919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731179" y="4620185"/>
            <a:ext cx="5936321" cy="3780290"/>
          </a:xfrm>
        </p:spPr>
        <p:txBody>
          <a:bodyPr/>
          <a:lstStyle/>
          <a:p>
            <a:r>
              <a:rPr lang="es-PE" sz="1400" baseline="0" dirty="0" err="1" smtClean="0"/>
              <a:t>Today’s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extremely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polarized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world</a:t>
            </a:r>
            <a:r>
              <a:rPr lang="es-PE" sz="1400" dirty="0"/>
              <a:t> </a:t>
            </a:r>
            <a:r>
              <a:rPr lang="es-PE" sz="1400" dirty="0" err="1" smtClean="0"/>
              <a:t>hinders</a:t>
            </a:r>
            <a:r>
              <a:rPr lang="es-PE" sz="1400" dirty="0" smtClean="0"/>
              <a:t> </a:t>
            </a:r>
            <a:r>
              <a:rPr lang="es-PE" sz="1400" dirty="0" err="1" smtClean="0"/>
              <a:t>our</a:t>
            </a:r>
            <a:r>
              <a:rPr lang="es-PE" sz="1400" dirty="0" smtClean="0"/>
              <a:t> </a:t>
            </a:r>
            <a:r>
              <a:rPr lang="es-PE" sz="1400" dirty="0" err="1" smtClean="0"/>
              <a:t>ability</a:t>
            </a:r>
            <a:r>
              <a:rPr lang="es-PE" sz="1400" dirty="0" smtClean="0"/>
              <a:t> to </a:t>
            </a:r>
            <a:r>
              <a:rPr lang="es-PE" sz="1400" dirty="0" err="1" smtClean="0"/>
              <a:t>focus</a:t>
            </a:r>
            <a:r>
              <a:rPr lang="es-PE" sz="1400" dirty="0" smtClean="0"/>
              <a:t> </a:t>
            </a:r>
            <a:r>
              <a:rPr lang="es-PE" sz="1400" dirty="0" err="1" smtClean="0"/>
              <a:t>on</a:t>
            </a:r>
            <a:r>
              <a:rPr lang="es-PE" sz="1400" dirty="0" smtClean="0"/>
              <a:t> balance. </a:t>
            </a:r>
            <a:r>
              <a:rPr lang="es-PE" sz="1400" dirty="0" err="1" smtClean="0"/>
              <a:t>Fighting</a:t>
            </a:r>
            <a:r>
              <a:rPr lang="es-PE" sz="1400" dirty="0" smtClean="0"/>
              <a:t> sexual </a:t>
            </a:r>
            <a:r>
              <a:rPr lang="es-PE" sz="1400" dirty="0" err="1" smtClean="0"/>
              <a:t>oppression</a:t>
            </a:r>
            <a:r>
              <a:rPr lang="es-PE" sz="1400" dirty="0" smtClean="0"/>
              <a:t> </a:t>
            </a:r>
            <a:r>
              <a:rPr lang="es-PE" sz="1400" dirty="0" err="1" smtClean="0"/>
              <a:t>may</a:t>
            </a:r>
            <a:r>
              <a:rPr lang="es-PE" sz="1400" dirty="0" smtClean="0"/>
              <a:t> </a:t>
            </a:r>
            <a:r>
              <a:rPr lang="es-PE" sz="1400" dirty="0" err="1" smtClean="0"/>
              <a:t>give</a:t>
            </a:r>
            <a:r>
              <a:rPr lang="es-PE" sz="1400" dirty="0" smtClean="0"/>
              <a:t> </a:t>
            </a:r>
            <a:r>
              <a:rPr lang="es-PE" sz="1400" dirty="0" err="1" smtClean="0"/>
              <a:t>the</a:t>
            </a:r>
            <a:r>
              <a:rPr lang="es-PE" sz="1400" dirty="0" smtClean="0"/>
              <a:t> </a:t>
            </a:r>
            <a:r>
              <a:rPr lang="es-PE" sz="1400" dirty="0" err="1" smtClean="0"/>
              <a:t>impression</a:t>
            </a:r>
            <a:r>
              <a:rPr lang="es-PE" sz="1400" dirty="0" smtClean="0"/>
              <a:t> </a:t>
            </a:r>
            <a:r>
              <a:rPr lang="es-PE" sz="1400" dirty="0" err="1" smtClean="0"/>
              <a:t>that</a:t>
            </a:r>
            <a:r>
              <a:rPr lang="es-PE" sz="1400" dirty="0"/>
              <a:t> </a:t>
            </a:r>
            <a:r>
              <a:rPr lang="es-PE" sz="1400" dirty="0" smtClean="0"/>
              <a:t>sexual </a:t>
            </a:r>
            <a:r>
              <a:rPr lang="es-PE" sz="1400" dirty="0" err="1" smtClean="0"/>
              <a:t>freedom</a:t>
            </a:r>
            <a:r>
              <a:rPr lang="es-PE" sz="1400" dirty="0"/>
              <a:t> </a:t>
            </a:r>
            <a:r>
              <a:rPr lang="es-PE" sz="1400" dirty="0" err="1" smtClean="0"/>
              <a:t>means</a:t>
            </a:r>
            <a:r>
              <a:rPr lang="es-PE" sz="1400" dirty="0" smtClean="0"/>
              <a:t> no </a:t>
            </a:r>
            <a:r>
              <a:rPr lang="es-PE" sz="1400" dirty="0" err="1" smtClean="0"/>
              <a:t>regulation</a:t>
            </a:r>
            <a:r>
              <a:rPr lang="es-PE" sz="1400" dirty="0" smtClean="0"/>
              <a:t>, </a:t>
            </a:r>
            <a:r>
              <a:rPr lang="es-PE" sz="1400" dirty="0" err="1" smtClean="0"/>
              <a:t>not</a:t>
            </a:r>
            <a:r>
              <a:rPr lang="es-PE" sz="1400" dirty="0" smtClean="0"/>
              <a:t> </a:t>
            </a:r>
            <a:r>
              <a:rPr lang="es-PE" sz="1400" dirty="0" err="1" smtClean="0"/>
              <a:t>even</a:t>
            </a:r>
            <a:r>
              <a:rPr lang="es-PE" sz="1400" dirty="0" smtClean="0"/>
              <a:t> </a:t>
            </a:r>
            <a:r>
              <a:rPr lang="es-PE" sz="1400" dirty="0" err="1" smtClean="0"/>
              <a:t>self-regulation</a:t>
            </a:r>
            <a:r>
              <a:rPr lang="es-PE" sz="1400" dirty="0" smtClean="0"/>
              <a:t>. </a:t>
            </a:r>
            <a:r>
              <a:rPr lang="es-PE" sz="1400" dirty="0" err="1" smtClean="0"/>
              <a:t>We</a:t>
            </a:r>
            <a:r>
              <a:rPr lang="es-PE" sz="1400" dirty="0" smtClean="0"/>
              <a:t> </a:t>
            </a:r>
            <a:r>
              <a:rPr lang="es-PE" sz="1400" dirty="0" err="1" smtClean="0"/>
              <a:t>may</a:t>
            </a:r>
            <a:r>
              <a:rPr lang="es-PE" sz="1400" dirty="0" smtClean="0"/>
              <a:t> </a:t>
            </a:r>
            <a:r>
              <a:rPr lang="es-PE" sz="1400" dirty="0" err="1" smtClean="0"/>
              <a:t>end</a:t>
            </a:r>
            <a:r>
              <a:rPr lang="es-PE" sz="1400" dirty="0" smtClean="0"/>
              <a:t> up </a:t>
            </a:r>
            <a:r>
              <a:rPr lang="es-PE" sz="1400" dirty="0" err="1" smtClean="0"/>
              <a:t>thinking</a:t>
            </a:r>
            <a:r>
              <a:rPr lang="es-PE" sz="1400" dirty="0" smtClean="0"/>
              <a:t> </a:t>
            </a:r>
            <a:r>
              <a:rPr lang="es-PE" sz="1400" dirty="0" err="1" smtClean="0"/>
              <a:t>that</a:t>
            </a:r>
            <a:r>
              <a:rPr lang="es-PE" sz="1400" dirty="0" smtClean="0"/>
              <a:t> </a:t>
            </a:r>
            <a:r>
              <a:rPr lang="es-PE" sz="1400" dirty="0" err="1" smtClean="0"/>
              <a:t>such</a:t>
            </a:r>
            <a:r>
              <a:rPr lang="es-PE" sz="1400" dirty="0" smtClean="0"/>
              <a:t> sexual </a:t>
            </a:r>
            <a:r>
              <a:rPr lang="es-PE" sz="1400" dirty="0" err="1" smtClean="0"/>
              <a:t>freedom</a:t>
            </a:r>
            <a:r>
              <a:rPr lang="es-PE" sz="1400" dirty="0" smtClean="0"/>
              <a:t> </a:t>
            </a:r>
            <a:r>
              <a:rPr lang="es-PE" sz="1400" dirty="0" err="1" smtClean="0"/>
              <a:t>is</a:t>
            </a:r>
            <a:r>
              <a:rPr lang="es-PE" sz="1400" dirty="0" smtClean="0"/>
              <a:t> a </a:t>
            </a:r>
            <a:r>
              <a:rPr lang="es-PE" sz="1400" dirty="0" err="1" smtClean="0"/>
              <a:t>measure</a:t>
            </a:r>
            <a:r>
              <a:rPr lang="es-PE" sz="1400" dirty="0" smtClean="0"/>
              <a:t> of </a:t>
            </a:r>
            <a:r>
              <a:rPr lang="es-PE" sz="1400" dirty="0" err="1" smtClean="0"/>
              <a:t>success</a:t>
            </a:r>
            <a:r>
              <a:rPr lang="es-PE" sz="1400" dirty="0" smtClean="0"/>
              <a:t>, </a:t>
            </a:r>
            <a:r>
              <a:rPr lang="es-PE" sz="1400" dirty="0" err="1" smtClean="0"/>
              <a:t>or</a:t>
            </a:r>
            <a:r>
              <a:rPr lang="es-PE" sz="1400" dirty="0" smtClean="0"/>
              <a:t> </a:t>
            </a:r>
            <a:r>
              <a:rPr lang="es-PE" sz="1400" dirty="0" err="1" smtClean="0"/>
              <a:t>happiness</a:t>
            </a:r>
            <a:r>
              <a:rPr lang="es-PE" sz="1400" dirty="0" smtClean="0"/>
              <a:t>. And </a:t>
            </a:r>
            <a:r>
              <a:rPr lang="es-PE" sz="1400" dirty="0" err="1" smtClean="0"/>
              <a:t>we</a:t>
            </a:r>
            <a:r>
              <a:rPr lang="es-PE" sz="1400" dirty="0" smtClean="0"/>
              <a:t> </a:t>
            </a:r>
            <a:r>
              <a:rPr lang="es-PE" sz="1400" dirty="0" err="1" smtClean="0"/>
              <a:t>may</a:t>
            </a:r>
            <a:r>
              <a:rPr lang="es-PE" sz="1400" dirty="0"/>
              <a:t> </a:t>
            </a:r>
            <a:r>
              <a:rPr lang="es-PE" sz="1400" dirty="0" err="1" smtClean="0"/>
              <a:t>feel</a:t>
            </a:r>
            <a:r>
              <a:rPr lang="es-PE" sz="1400" dirty="0" smtClean="0"/>
              <a:t> </a:t>
            </a:r>
            <a:r>
              <a:rPr lang="es-PE" sz="1400" dirty="0" err="1" smtClean="0"/>
              <a:t>it</a:t>
            </a:r>
            <a:r>
              <a:rPr lang="es-PE" sz="1400" dirty="0" smtClean="0"/>
              <a:t> </a:t>
            </a:r>
            <a:r>
              <a:rPr lang="es-PE" sz="1400" dirty="0" err="1" smtClean="0"/>
              <a:t>makes</a:t>
            </a:r>
            <a:r>
              <a:rPr lang="es-PE" sz="1400" dirty="0" smtClean="0"/>
              <a:t> </a:t>
            </a:r>
            <a:r>
              <a:rPr lang="es-PE" sz="1400" dirty="0" err="1" smtClean="0"/>
              <a:t>sense</a:t>
            </a:r>
            <a:r>
              <a:rPr lang="es-PE" sz="1400" dirty="0" smtClean="0"/>
              <a:t> to </a:t>
            </a:r>
            <a:r>
              <a:rPr lang="es-PE" sz="1400" dirty="0" err="1" smtClean="0"/>
              <a:t>measure</a:t>
            </a:r>
            <a:r>
              <a:rPr lang="es-PE" sz="1400" dirty="0" smtClean="0"/>
              <a:t> sexual </a:t>
            </a:r>
            <a:r>
              <a:rPr lang="es-PE" sz="1400" dirty="0" err="1" smtClean="0"/>
              <a:t>freedom</a:t>
            </a:r>
            <a:r>
              <a:rPr lang="es-PE" sz="1400" dirty="0" smtClean="0"/>
              <a:t> </a:t>
            </a:r>
            <a:r>
              <a:rPr lang="es-PE" sz="1400" dirty="0" err="1" smtClean="0"/>
              <a:t>by</a:t>
            </a:r>
            <a:r>
              <a:rPr lang="es-PE" sz="1400" dirty="0" smtClean="0"/>
              <a:t> </a:t>
            </a:r>
            <a:r>
              <a:rPr lang="es-PE" sz="1400" dirty="0" err="1" smtClean="0"/>
              <a:t>the</a:t>
            </a:r>
            <a:r>
              <a:rPr lang="es-PE" sz="1400" dirty="0" smtClean="0"/>
              <a:t> </a:t>
            </a:r>
            <a:r>
              <a:rPr lang="es-PE" sz="1400" dirty="0" err="1" smtClean="0"/>
              <a:t>number</a:t>
            </a:r>
            <a:r>
              <a:rPr lang="es-PE" sz="1400" dirty="0" smtClean="0"/>
              <a:t> of sex </a:t>
            </a:r>
            <a:r>
              <a:rPr lang="es-PE" sz="1400" dirty="0" err="1" smtClean="0"/>
              <a:t>acts</a:t>
            </a:r>
            <a:r>
              <a:rPr lang="es-PE" sz="1400" dirty="0" smtClean="0"/>
              <a:t> </a:t>
            </a:r>
            <a:r>
              <a:rPr lang="es-PE" sz="1400" dirty="0" err="1" smtClean="0"/>
              <a:t>or</a:t>
            </a:r>
            <a:r>
              <a:rPr lang="es-PE" sz="1400" dirty="0" smtClean="0"/>
              <a:t> sex </a:t>
            </a:r>
            <a:r>
              <a:rPr lang="es-PE" sz="1400" dirty="0" err="1" smtClean="0"/>
              <a:t>partners</a:t>
            </a:r>
            <a:r>
              <a:rPr lang="es-PE" sz="1400" dirty="0" smtClean="0"/>
              <a:t> </a:t>
            </a:r>
            <a:r>
              <a:rPr lang="es-PE" sz="1400" dirty="0" err="1" smtClean="0"/>
              <a:t>we</a:t>
            </a:r>
            <a:r>
              <a:rPr lang="es-PE" sz="1400" dirty="0" smtClean="0"/>
              <a:t> </a:t>
            </a:r>
            <a:r>
              <a:rPr lang="es-PE" sz="1400" dirty="0" err="1" smtClean="0"/>
              <a:t>have</a:t>
            </a:r>
            <a:r>
              <a:rPr lang="es-PE" sz="1400" dirty="0" smtClean="0"/>
              <a:t>. In </a:t>
            </a:r>
            <a:r>
              <a:rPr lang="es-PE" sz="1400" dirty="0" err="1" smtClean="0"/>
              <a:t>such</a:t>
            </a:r>
            <a:r>
              <a:rPr lang="es-PE" sz="1400" dirty="0" smtClean="0"/>
              <a:t> case, </a:t>
            </a:r>
            <a:r>
              <a:rPr lang="es-PE" sz="1400" dirty="0" err="1" smtClean="0"/>
              <a:t>we</a:t>
            </a:r>
            <a:r>
              <a:rPr lang="es-PE" sz="1400" dirty="0" smtClean="0"/>
              <a:t> </a:t>
            </a:r>
            <a:r>
              <a:rPr lang="es-PE" sz="1400" dirty="0" err="1" smtClean="0"/>
              <a:t>might</a:t>
            </a:r>
            <a:r>
              <a:rPr lang="es-PE" sz="1400" dirty="0" smtClean="0"/>
              <a:t> </a:t>
            </a:r>
            <a:r>
              <a:rPr lang="es-PE" sz="1400" dirty="0" err="1" smtClean="0"/>
              <a:t>start</a:t>
            </a:r>
            <a:r>
              <a:rPr lang="es-PE" sz="1400" dirty="0" smtClean="0"/>
              <a:t> </a:t>
            </a:r>
            <a:r>
              <a:rPr lang="es-PE" sz="1400" dirty="0" err="1" smtClean="0"/>
              <a:t>feeling</a:t>
            </a:r>
            <a:r>
              <a:rPr lang="es-PE" sz="1400" dirty="0" smtClean="0"/>
              <a:t> </a:t>
            </a:r>
            <a:r>
              <a:rPr lang="es-PE" sz="1400" dirty="0" err="1" smtClean="0"/>
              <a:t>that</a:t>
            </a:r>
            <a:r>
              <a:rPr lang="es-PE" sz="1400" dirty="0" smtClean="0"/>
              <a:t> </a:t>
            </a:r>
            <a:r>
              <a:rPr lang="es-PE" sz="1400" dirty="0" err="1" smtClean="0"/>
              <a:t>we</a:t>
            </a:r>
            <a:r>
              <a:rPr lang="es-PE" sz="1400" dirty="0" smtClean="0"/>
              <a:t> are </a:t>
            </a:r>
            <a:r>
              <a:rPr lang="es-PE" sz="1400" dirty="0" err="1" smtClean="0"/>
              <a:t>being</a:t>
            </a:r>
            <a:r>
              <a:rPr lang="es-PE" sz="1400" dirty="0" smtClean="0"/>
              <a:t> </a:t>
            </a:r>
            <a:r>
              <a:rPr lang="es-PE" sz="1400" dirty="0" err="1" smtClean="0"/>
              <a:t>used</a:t>
            </a:r>
            <a:r>
              <a:rPr lang="es-PE" sz="1400" dirty="0" smtClean="0"/>
              <a:t>, </a:t>
            </a:r>
            <a:r>
              <a:rPr lang="es-PE" sz="1400" dirty="0" err="1" smtClean="0"/>
              <a:t>or</a:t>
            </a:r>
            <a:r>
              <a:rPr lang="es-PE" sz="1400" dirty="0" smtClean="0"/>
              <a:t> </a:t>
            </a:r>
            <a:r>
              <a:rPr lang="es-PE" sz="1400" dirty="0" err="1" smtClean="0"/>
              <a:t>that</a:t>
            </a:r>
            <a:r>
              <a:rPr lang="es-PE" sz="1400" dirty="0" smtClean="0"/>
              <a:t> </a:t>
            </a:r>
            <a:r>
              <a:rPr lang="es-PE" sz="1400" dirty="0" err="1" smtClean="0"/>
              <a:t>we</a:t>
            </a:r>
            <a:r>
              <a:rPr lang="es-PE" sz="1400" dirty="0" smtClean="0"/>
              <a:t> are </a:t>
            </a:r>
            <a:r>
              <a:rPr lang="es-PE" sz="1400" dirty="0" err="1" smtClean="0"/>
              <a:t>using</a:t>
            </a:r>
            <a:r>
              <a:rPr lang="es-PE" sz="1400" dirty="0" smtClean="0"/>
              <a:t> </a:t>
            </a:r>
            <a:r>
              <a:rPr lang="es-PE" sz="1400" dirty="0" err="1" smtClean="0"/>
              <a:t>other</a:t>
            </a:r>
            <a:r>
              <a:rPr lang="es-PE" sz="1400" dirty="0" smtClean="0"/>
              <a:t> </a:t>
            </a:r>
            <a:r>
              <a:rPr lang="es-PE" sz="1400" dirty="0" err="1" smtClean="0"/>
              <a:t>people</a:t>
            </a:r>
            <a:r>
              <a:rPr lang="es-PE" sz="1400" dirty="0" smtClean="0"/>
              <a:t>. </a:t>
            </a:r>
            <a:r>
              <a:rPr lang="es-PE" sz="1400" dirty="0" err="1" smtClean="0"/>
              <a:t>We</a:t>
            </a:r>
            <a:r>
              <a:rPr lang="es-PE" sz="1400" dirty="0" smtClean="0"/>
              <a:t> </a:t>
            </a:r>
            <a:r>
              <a:rPr lang="es-PE" sz="1400" dirty="0" err="1" smtClean="0"/>
              <a:t>might</a:t>
            </a:r>
            <a:r>
              <a:rPr lang="es-PE" sz="1400" dirty="0" smtClean="0"/>
              <a:t> </a:t>
            </a:r>
            <a:r>
              <a:rPr lang="es-PE" sz="1400" dirty="0" err="1" smtClean="0"/>
              <a:t>feel</a:t>
            </a:r>
            <a:r>
              <a:rPr lang="es-PE" sz="1400" dirty="0" smtClean="0"/>
              <a:t> </a:t>
            </a:r>
            <a:r>
              <a:rPr lang="es-PE" sz="1400" dirty="0" err="1" smtClean="0"/>
              <a:t>dehumanized</a:t>
            </a:r>
            <a:r>
              <a:rPr lang="es-PE" sz="1400" dirty="0" smtClean="0"/>
              <a:t>. </a:t>
            </a:r>
            <a:r>
              <a:rPr lang="es-PE" sz="1400" dirty="0" err="1" smtClean="0"/>
              <a:t>But</a:t>
            </a:r>
            <a:r>
              <a:rPr lang="es-PE" sz="1400" dirty="0" smtClean="0"/>
              <a:t> </a:t>
            </a:r>
            <a:r>
              <a:rPr lang="es-PE" sz="1400" dirty="0" err="1" smtClean="0"/>
              <a:t>likely</a:t>
            </a:r>
            <a:r>
              <a:rPr lang="es-PE" sz="1400" dirty="0" smtClean="0"/>
              <a:t> </a:t>
            </a:r>
            <a:r>
              <a:rPr lang="es-PE" sz="1400" dirty="0" err="1" smtClean="0"/>
              <a:t>we</a:t>
            </a:r>
            <a:r>
              <a:rPr lang="es-PE" sz="1400" dirty="0" smtClean="0"/>
              <a:t> </a:t>
            </a:r>
            <a:r>
              <a:rPr lang="es-PE" sz="1400" dirty="0" err="1" smtClean="0"/>
              <a:t>might</a:t>
            </a:r>
            <a:r>
              <a:rPr lang="es-PE" sz="1400" dirty="0" smtClean="0"/>
              <a:t> </a:t>
            </a:r>
            <a:r>
              <a:rPr lang="es-PE" sz="1400" dirty="0" err="1" smtClean="0"/>
              <a:t>continue</a:t>
            </a:r>
            <a:r>
              <a:rPr lang="es-PE" sz="1400" dirty="0" smtClean="0"/>
              <a:t> </a:t>
            </a:r>
            <a:r>
              <a:rPr lang="es-PE" sz="1400" dirty="0" err="1" smtClean="0"/>
              <a:t>with</a:t>
            </a:r>
            <a:r>
              <a:rPr lang="es-PE" sz="1400" dirty="0" smtClean="0"/>
              <a:t> </a:t>
            </a:r>
            <a:r>
              <a:rPr lang="es-PE" sz="1400" dirty="0" err="1" smtClean="0"/>
              <a:t>this</a:t>
            </a:r>
            <a:r>
              <a:rPr lang="es-PE" sz="1400" dirty="0" smtClean="0"/>
              <a:t> </a:t>
            </a:r>
            <a:r>
              <a:rPr lang="es-PE" sz="1400" dirty="0" err="1" smtClean="0"/>
              <a:t>because</a:t>
            </a:r>
            <a:r>
              <a:rPr lang="es-PE" sz="1400" dirty="0" smtClean="0"/>
              <a:t> </a:t>
            </a:r>
            <a:r>
              <a:rPr lang="es-PE" sz="1400" dirty="0" err="1" smtClean="0"/>
              <a:t>it</a:t>
            </a:r>
            <a:r>
              <a:rPr lang="es-PE" sz="1400" dirty="0"/>
              <a:t> </a:t>
            </a:r>
            <a:r>
              <a:rPr lang="es-PE" sz="1400" dirty="0" err="1" smtClean="0"/>
              <a:t>adheres</a:t>
            </a:r>
            <a:r>
              <a:rPr lang="es-PE" sz="1400" dirty="0" smtClean="0"/>
              <a:t> a </a:t>
            </a:r>
            <a:r>
              <a:rPr lang="es-PE" sz="1400" dirty="0" err="1" smtClean="0"/>
              <a:t>strong</a:t>
            </a:r>
            <a:r>
              <a:rPr lang="es-PE" sz="1400" dirty="0" smtClean="0"/>
              <a:t> social </a:t>
            </a:r>
            <a:r>
              <a:rPr lang="es-PE" sz="1400" dirty="0" err="1" smtClean="0"/>
              <a:t>norm</a:t>
            </a:r>
            <a:r>
              <a:rPr lang="es-PE" sz="1400" dirty="0" smtClean="0"/>
              <a:t> in gay culture, and </a:t>
            </a:r>
            <a:r>
              <a:rPr lang="es-PE" sz="1400" dirty="0" err="1" smtClean="0"/>
              <a:t>provides</a:t>
            </a:r>
            <a:r>
              <a:rPr lang="es-PE" sz="1400" dirty="0" smtClean="0"/>
              <a:t> </a:t>
            </a:r>
            <a:r>
              <a:rPr lang="es-PE" sz="1400" dirty="0" err="1" smtClean="0"/>
              <a:t>temporary</a:t>
            </a:r>
            <a:r>
              <a:rPr lang="es-PE" sz="1400" dirty="0" smtClean="0"/>
              <a:t> </a:t>
            </a:r>
            <a:r>
              <a:rPr lang="es-PE" sz="1400" dirty="0" err="1" smtClean="0"/>
              <a:t>relief</a:t>
            </a:r>
            <a:r>
              <a:rPr lang="es-PE" sz="1400" dirty="0" smtClean="0"/>
              <a:t> </a:t>
            </a:r>
            <a:r>
              <a:rPr lang="es-PE" sz="1400" dirty="0" err="1" smtClean="0"/>
              <a:t>for</a:t>
            </a:r>
            <a:r>
              <a:rPr lang="es-PE" sz="1400" dirty="0" smtClean="0"/>
              <a:t> </a:t>
            </a:r>
            <a:r>
              <a:rPr lang="es-PE" sz="1400" dirty="0" err="1" smtClean="0"/>
              <a:t>other</a:t>
            </a:r>
            <a:r>
              <a:rPr lang="es-PE" sz="1400" dirty="0" smtClean="0"/>
              <a:t> </a:t>
            </a:r>
            <a:r>
              <a:rPr lang="es-PE" sz="1400" dirty="0" err="1" smtClean="0"/>
              <a:t>problems</a:t>
            </a:r>
            <a:r>
              <a:rPr lang="es-PE" sz="1400" dirty="0" smtClean="0"/>
              <a:t>.</a:t>
            </a:r>
            <a:endParaRPr lang="es-PE" sz="1400" baseline="0" dirty="0" smtClean="0"/>
          </a:p>
          <a:p>
            <a:endParaRPr lang="es-PE" sz="1400" baseline="0" dirty="0" smtClean="0"/>
          </a:p>
          <a:p>
            <a:r>
              <a:rPr lang="es-PE" sz="1400" baseline="0" dirty="0" smtClean="0"/>
              <a:t>Young MSM </a:t>
            </a:r>
            <a:r>
              <a:rPr lang="es-PE" sz="1400" baseline="0" dirty="0" err="1" smtClean="0"/>
              <a:t>who</a:t>
            </a:r>
            <a:r>
              <a:rPr lang="es-PE" sz="1400" baseline="0" dirty="0" smtClean="0"/>
              <a:t> are </a:t>
            </a:r>
            <a:r>
              <a:rPr lang="es-PE" sz="1400" baseline="0" dirty="0" err="1" smtClean="0"/>
              <a:t>learning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play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gay </a:t>
            </a:r>
            <a:r>
              <a:rPr lang="es-PE" sz="1400" baseline="0" dirty="0" err="1" smtClean="0"/>
              <a:t>game</a:t>
            </a:r>
            <a:r>
              <a:rPr lang="es-PE" sz="1400" baseline="0" dirty="0" smtClean="0"/>
              <a:t> </a:t>
            </a:r>
            <a:r>
              <a:rPr lang="es-PE" sz="1400" dirty="0" err="1" smtClean="0"/>
              <a:t>will</a:t>
            </a:r>
            <a:r>
              <a:rPr lang="es-PE" sz="1400" dirty="0" smtClean="0"/>
              <a:t> be </a:t>
            </a:r>
            <a:r>
              <a:rPr lang="es-PE" sz="1400" dirty="0" err="1" smtClean="0"/>
              <a:t>likely</a:t>
            </a:r>
            <a:r>
              <a:rPr lang="es-PE" sz="1400" dirty="0" smtClean="0"/>
              <a:t> to </a:t>
            </a:r>
            <a:r>
              <a:rPr lang="es-PE" sz="1400" dirty="0" err="1" smtClean="0"/>
              <a:t>follow</a:t>
            </a:r>
            <a:r>
              <a:rPr lang="es-PE" sz="1400" dirty="0" smtClean="0"/>
              <a:t> </a:t>
            </a:r>
            <a:r>
              <a:rPr lang="es-PE" sz="1400" dirty="0" err="1" smtClean="0"/>
              <a:t>this</a:t>
            </a:r>
            <a:r>
              <a:rPr lang="es-PE" sz="1400" dirty="0" smtClean="0"/>
              <a:t> </a:t>
            </a:r>
            <a:r>
              <a:rPr lang="es-PE" sz="1400" dirty="0" err="1" smtClean="0"/>
              <a:t>path</a:t>
            </a:r>
            <a:r>
              <a:rPr lang="es-PE" sz="1400" dirty="0" smtClean="0"/>
              <a:t> </a:t>
            </a:r>
            <a:r>
              <a:rPr lang="es-PE" sz="1400" dirty="0" smtClean="0"/>
              <a:t>as </a:t>
            </a:r>
            <a:r>
              <a:rPr lang="es-PE" sz="1400" dirty="0" err="1" smtClean="0"/>
              <a:t>long</a:t>
            </a:r>
            <a:r>
              <a:rPr lang="es-PE" sz="1400" dirty="0" smtClean="0"/>
              <a:t> as </a:t>
            </a:r>
            <a:r>
              <a:rPr lang="es-PE" sz="1400" dirty="0" err="1" smtClean="0"/>
              <a:t>there</a:t>
            </a:r>
            <a:r>
              <a:rPr lang="es-PE" sz="1400" dirty="0" smtClean="0"/>
              <a:t> </a:t>
            </a:r>
            <a:r>
              <a:rPr lang="es-PE" sz="1400" dirty="0" err="1" smtClean="0"/>
              <a:t>serious</a:t>
            </a:r>
            <a:r>
              <a:rPr lang="es-PE" sz="1400" dirty="0" smtClean="0"/>
              <a:t> </a:t>
            </a:r>
            <a:r>
              <a:rPr lang="es-PE" sz="1400" dirty="0" err="1" smtClean="0"/>
              <a:t>discussion</a:t>
            </a:r>
            <a:r>
              <a:rPr lang="es-PE" sz="1400" dirty="0" smtClean="0"/>
              <a:t> </a:t>
            </a:r>
            <a:r>
              <a:rPr lang="es-PE" sz="1400" dirty="0" err="1" smtClean="0"/>
              <a:t>about</a:t>
            </a:r>
            <a:r>
              <a:rPr lang="es-PE" sz="1400" dirty="0" smtClean="0"/>
              <a:t> sexual </a:t>
            </a:r>
            <a:r>
              <a:rPr lang="es-PE" sz="1400" dirty="0" err="1" smtClean="0"/>
              <a:t>lifestyles</a:t>
            </a:r>
            <a:r>
              <a:rPr lang="es-PE" sz="1400" dirty="0" smtClean="0"/>
              <a:t> and </a:t>
            </a:r>
            <a:r>
              <a:rPr lang="es-PE" sz="1400" dirty="0" err="1" smtClean="0"/>
              <a:t>choices</a:t>
            </a:r>
            <a:r>
              <a:rPr lang="es-PE" sz="1400" dirty="0" smtClean="0"/>
              <a:t> </a:t>
            </a:r>
            <a:r>
              <a:rPr lang="es-PE" sz="1400" u="sng" dirty="0" err="1" smtClean="0"/>
              <a:t>within</a:t>
            </a:r>
            <a:r>
              <a:rPr lang="es-PE" sz="1400" u="sng" dirty="0" smtClean="0"/>
              <a:t> gay</a:t>
            </a:r>
            <a:r>
              <a:rPr lang="es-PE" sz="1400" u="sng" baseline="0" dirty="0" smtClean="0"/>
              <a:t> </a:t>
            </a:r>
            <a:r>
              <a:rPr lang="es-PE" sz="1400" u="sng" baseline="0" dirty="0" err="1" smtClean="0"/>
              <a:t>communities</a:t>
            </a:r>
            <a:r>
              <a:rPr lang="es-PE" sz="1400" u="sng" baseline="0" dirty="0" smtClean="0"/>
              <a:t> </a:t>
            </a:r>
            <a:r>
              <a:rPr lang="es-PE" sz="1400" baseline="0" dirty="0" smtClean="0"/>
              <a:t>– and </a:t>
            </a:r>
            <a:r>
              <a:rPr lang="es-PE" sz="1400" baseline="0" dirty="0" smtClean="0"/>
              <a:t>yes, </a:t>
            </a:r>
            <a:r>
              <a:rPr lang="es-PE" sz="1400" baseline="0" dirty="0" err="1" smtClean="0"/>
              <a:t>it</a:t>
            </a:r>
            <a:r>
              <a:rPr lang="es-PE" sz="1400" baseline="0" dirty="0" smtClean="0"/>
              <a:t> has to be </a:t>
            </a:r>
            <a:r>
              <a:rPr lang="es-PE" sz="1400" baseline="0" dirty="0" err="1" smtClean="0"/>
              <a:t>an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insider’s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discussion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nothing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imposed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from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outside</a:t>
            </a:r>
            <a:r>
              <a:rPr lang="es-PE" sz="1400" baseline="0" dirty="0" smtClean="0"/>
              <a:t>,</a:t>
            </a:r>
            <a:r>
              <a:rPr lang="es-PE" sz="1400" dirty="0" smtClean="0"/>
              <a:t> as </a:t>
            </a:r>
            <a:r>
              <a:rPr lang="es-PE" sz="1400" dirty="0" err="1" smtClean="0"/>
              <a:t>it</a:t>
            </a:r>
            <a:r>
              <a:rPr lang="es-PE" sz="1400" dirty="0" smtClean="0"/>
              <a:t> </a:t>
            </a:r>
            <a:r>
              <a:rPr lang="es-PE" sz="1400" baseline="0" dirty="0" err="1" smtClean="0"/>
              <a:t>would</a:t>
            </a:r>
            <a:r>
              <a:rPr lang="es-PE" sz="1400" baseline="0" dirty="0" smtClean="0"/>
              <a:t> </a:t>
            </a:r>
            <a:r>
              <a:rPr lang="es-PE" sz="1400" baseline="0" dirty="0" smtClean="0"/>
              <a:t>be </a:t>
            </a:r>
            <a:r>
              <a:rPr lang="es-PE" sz="1400" baseline="0" dirty="0" err="1" smtClean="0"/>
              <a:t>oppressive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But</a:t>
            </a:r>
            <a:r>
              <a:rPr lang="es-PE" sz="1400" baseline="0" dirty="0" smtClean="0"/>
              <a:t> Young </a:t>
            </a:r>
            <a:r>
              <a:rPr lang="es-PE" sz="1400" baseline="0" dirty="0" err="1" smtClean="0"/>
              <a:t>people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should</a:t>
            </a:r>
            <a:r>
              <a:rPr lang="es-PE" sz="1400" baseline="0" dirty="0" smtClean="0"/>
              <a:t> be </a:t>
            </a:r>
            <a:r>
              <a:rPr lang="es-PE" sz="1400" baseline="0" dirty="0" err="1" smtClean="0"/>
              <a:t>prompted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ask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themselves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why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have</a:t>
            </a:r>
            <a:r>
              <a:rPr lang="es-PE" sz="1400" baseline="0" dirty="0" smtClean="0"/>
              <a:t> sex, </a:t>
            </a:r>
            <a:r>
              <a:rPr lang="es-PE" sz="1400" baseline="0" dirty="0" err="1" smtClean="0"/>
              <a:t>what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their</a:t>
            </a:r>
            <a:r>
              <a:rPr lang="es-PE" sz="1400" baseline="0" dirty="0" smtClean="0"/>
              <a:t> personal sex </a:t>
            </a:r>
            <a:r>
              <a:rPr lang="es-PE" sz="1400" baseline="0" dirty="0" err="1" smtClean="0"/>
              <a:t>needs</a:t>
            </a:r>
            <a:r>
              <a:rPr lang="es-PE" sz="1400" baseline="0" dirty="0" smtClean="0"/>
              <a:t> are, and </a:t>
            </a:r>
            <a:r>
              <a:rPr lang="es-PE" sz="1400" dirty="0" err="1" smtClean="0"/>
              <a:t>what</a:t>
            </a:r>
            <a:r>
              <a:rPr lang="es-PE" sz="1400" dirty="0" smtClean="0"/>
              <a:t> </a:t>
            </a:r>
            <a:r>
              <a:rPr lang="es-PE" sz="1400" dirty="0" err="1" smtClean="0"/>
              <a:t>they</a:t>
            </a:r>
            <a:r>
              <a:rPr lang="es-PE" sz="1400" dirty="0" smtClean="0"/>
              <a:t> </a:t>
            </a:r>
            <a:r>
              <a:rPr lang="es-PE" sz="1400" dirty="0" err="1" smtClean="0"/>
              <a:t>could</a:t>
            </a:r>
            <a:r>
              <a:rPr lang="es-PE" sz="1400" dirty="0" smtClean="0"/>
              <a:t> do to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ensure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that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their</a:t>
            </a:r>
            <a:r>
              <a:rPr lang="es-PE" sz="1400" baseline="0" dirty="0" smtClean="0"/>
              <a:t> sex </a:t>
            </a:r>
            <a:r>
              <a:rPr lang="es-PE" sz="1400" baseline="0" dirty="0" err="1" smtClean="0"/>
              <a:t>lives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make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them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feel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happier</a:t>
            </a:r>
            <a:r>
              <a:rPr lang="es-PE" sz="1400" baseline="0" dirty="0" smtClean="0"/>
              <a:t>,, more </a:t>
            </a:r>
            <a:r>
              <a:rPr lang="es-PE" sz="1400" baseline="0" dirty="0" err="1" smtClean="0"/>
              <a:t>fulfilled</a:t>
            </a:r>
            <a:r>
              <a:rPr lang="es-PE" sz="1400" baseline="0" dirty="0" smtClean="0"/>
              <a:t>, more </a:t>
            </a:r>
            <a:r>
              <a:rPr lang="es-PE" sz="1400" baseline="0" dirty="0" err="1" smtClean="0"/>
              <a:t>humaine</a:t>
            </a:r>
            <a:r>
              <a:rPr lang="es-PE" sz="1400" baseline="0" dirty="0" smtClean="0"/>
              <a:t>. </a:t>
            </a:r>
          </a:p>
          <a:p>
            <a:endParaRPr lang="es-PE" sz="1400" baseline="0" dirty="0" smtClean="0"/>
          </a:p>
          <a:p>
            <a:r>
              <a:rPr lang="es-PE" sz="1400" baseline="0" dirty="0" smtClean="0"/>
              <a:t>In </a:t>
            </a:r>
            <a:r>
              <a:rPr lang="es-PE" sz="1400" baseline="0" dirty="0" err="1" smtClean="0"/>
              <a:t>fact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from</a:t>
            </a:r>
            <a:r>
              <a:rPr lang="es-PE" sz="1400" baseline="0" dirty="0" smtClean="0"/>
              <a:t> a </a:t>
            </a:r>
            <a:r>
              <a:rPr lang="es-PE" sz="1400" baseline="0" dirty="0" err="1" smtClean="0"/>
              <a:t>public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health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point</a:t>
            </a:r>
            <a:r>
              <a:rPr lang="es-PE" sz="1400" baseline="0" dirty="0" smtClean="0"/>
              <a:t> of </a:t>
            </a:r>
            <a:r>
              <a:rPr lang="es-PE" sz="1400" baseline="0" dirty="0" err="1" smtClean="0"/>
              <a:t>view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we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should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ask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ourselves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if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might</a:t>
            </a:r>
            <a:r>
              <a:rPr lang="es-PE" sz="1400" baseline="0" dirty="0" smtClean="0"/>
              <a:t> be a </a:t>
            </a:r>
            <a:r>
              <a:rPr lang="es-PE" sz="1400" baseline="0" dirty="0" err="1" smtClean="0"/>
              <a:t>critical</a:t>
            </a:r>
            <a:r>
              <a:rPr lang="es-PE" sz="1400" baseline="0" dirty="0" smtClean="0"/>
              <a:t>, so </a:t>
            </a:r>
            <a:r>
              <a:rPr lang="es-PE" sz="1400" baseline="0" dirty="0" err="1" smtClean="0"/>
              <a:t>far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neglected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component</a:t>
            </a:r>
            <a:r>
              <a:rPr lang="es-PE" sz="1400" baseline="0" dirty="0" smtClean="0"/>
              <a:t> of </a:t>
            </a:r>
            <a:r>
              <a:rPr lang="es-PE" sz="1400" baseline="0" dirty="0" err="1" smtClean="0"/>
              <a:t>combination</a:t>
            </a:r>
            <a:r>
              <a:rPr lang="es-PE" sz="1400" baseline="0" dirty="0" smtClean="0"/>
              <a:t> HIV </a:t>
            </a:r>
            <a:r>
              <a:rPr lang="es-PE" sz="1400" baseline="0" dirty="0" err="1" smtClean="0"/>
              <a:t>prevention</a:t>
            </a:r>
            <a:r>
              <a:rPr lang="es-PE" sz="1400" baseline="0" dirty="0" smtClean="0"/>
              <a:t>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34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794387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Intervention</a:t>
            </a:r>
            <a:r>
              <a:rPr lang="es-PE" sz="1400" dirty="0" smtClean="0"/>
              <a:t> </a:t>
            </a:r>
            <a:r>
              <a:rPr lang="es-PE" sz="1400" dirty="0" err="1" smtClean="0"/>
              <a:t>strategies</a:t>
            </a:r>
            <a:r>
              <a:rPr lang="es-PE" sz="1400" dirty="0" smtClean="0"/>
              <a:t> </a:t>
            </a:r>
            <a:r>
              <a:rPr lang="es-PE" sz="1400" dirty="0" err="1" smtClean="0"/>
              <a:t>aimed</a:t>
            </a:r>
            <a:r>
              <a:rPr lang="es-PE" sz="1400" dirty="0" smtClean="0"/>
              <a:t> at Young MSM in </a:t>
            </a:r>
            <a:r>
              <a:rPr lang="es-PE" sz="1400" dirty="0" err="1" smtClean="0"/>
              <a:t>Latin</a:t>
            </a:r>
            <a:r>
              <a:rPr lang="es-PE" sz="1400" dirty="0" smtClean="0"/>
              <a:t> </a:t>
            </a:r>
            <a:r>
              <a:rPr lang="es-PE" sz="1400" dirty="0" err="1" smtClean="0"/>
              <a:t>America</a:t>
            </a:r>
            <a:r>
              <a:rPr lang="es-PE" sz="1400" dirty="0" smtClean="0"/>
              <a:t> are </a:t>
            </a:r>
            <a:r>
              <a:rPr lang="es-PE" sz="1400" dirty="0" err="1" smtClean="0"/>
              <a:t>almost</a:t>
            </a:r>
            <a:r>
              <a:rPr lang="es-PE" sz="1400" dirty="0" smtClean="0"/>
              <a:t> non-</a:t>
            </a:r>
            <a:r>
              <a:rPr lang="es-PE" sz="1400" dirty="0" err="1" smtClean="0"/>
              <a:t>existent</a:t>
            </a:r>
            <a:r>
              <a:rPr lang="es-PE" sz="1400" dirty="0" smtClean="0"/>
              <a:t>. </a:t>
            </a:r>
            <a:r>
              <a:rPr lang="es-PE" sz="1400" dirty="0" err="1" smtClean="0"/>
              <a:t>Let’s</a:t>
            </a:r>
            <a:r>
              <a:rPr lang="es-PE" sz="1400" dirty="0" smtClean="0"/>
              <a:t> </a:t>
            </a:r>
            <a:r>
              <a:rPr lang="es-PE" sz="1400" dirty="0" err="1" smtClean="0"/>
              <a:t>quickly</a:t>
            </a:r>
            <a:r>
              <a:rPr lang="es-PE" sz="1400" dirty="0" smtClean="0"/>
              <a:t> </a:t>
            </a:r>
            <a:r>
              <a:rPr lang="es-PE" sz="1400" dirty="0" err="1" smtClean="0"/>
              <a:t>review</a:t>
            </a:r>
            <a:r>
              <a:rPr lang="es-PE" sz="1400" dirty="0" smtClean="0"/>
              <a:t> </a:t>
            </a:r>
            <a:r>
              <a:rPr lang="es-PE" sz="1400" dirty="0" err="1" smtClean="0"/>
              <a:t>some</a:t>
            </a:r>
            <a:r>
              <a:rPr lang="es-PE" sz="1400" dirty="0" smtClean="0"/>
              <a:t> of </a:t>
            </a:r>
            <a:r>
              <a:rPr lang="es-PE" sz="1400" dirty="0" err="1" smtClean="0"/>
              <a:t>them</a:t>
            </a:r>
            <a:r>
              <a:rPr lang="es-PE" sz="1400" baseline="0" dirty="0" smtClean="0"/>
              <a:t>. 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35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262161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smtClean="0"/>
              <a:t>A</a:t>
            </a:r>
            <a:r>
              <a:rPr lang="es-PE" sz="1400" baseline="0" dirty="0" smtClean="0"/>
              <a:t> Hora é </a:t>
            </a:r>
            <a:r>
              <a:rPr lang="es-PE" sz="1400" baseline="0" dirty="0" err="1" smtClean="0"/>
              <a:t>Agora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time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now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was</a:t>
            </a:r>
            <a:r>
              <a:rPr lang="es-PE" sz="1400" baseline="0" dirty="0" smtClean="0"/>
              <a:t> a </a:t>
            </a:r>
            <a:r>
              <a:rPr lang="es-PE" sz="1400" baseline="0" dirty="0" err="1" smtClean="0"/>
              <a:t>demonstration</a:t>
            </a:r>
            <a:r>
              <a:rPr lang="es-PE" sz="1400" baseline="0" dirty="0" smtClean="0"/>
              <a:t> Project </a:t>
            </a:r>
            <a:r>
              <a:rPr lang="es-PE" sz="1400" baseline="0" dirty="0" err="1" smtClean="0"/>
              <a:t>aimed</a:t>
            </a:r>
            <a:r>
              <a:rPr lang="es-PE" sz="1400" baseline="0" dirty="0" smtClean="0"/>
              <a:t> at </a:t>
            </a:r>
            <a:r>
              <a:rPr lang="es-PE" sz="1400" baseline="0" dirty="0" err="1" smtClean="0"/>
              <a:t>developing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implementing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evaluating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for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feasibility</a:t>
            </a:r>
            <a:r>
              <a:rPr lang="es-PE" sz="1400" baseline="0" dirty="0" smtClean="0"/>
              <a:t>, a web-</a:t>
            </a:r>
            <a:r>
              <a:rPr lang="es-PE" sz="1400" baseline="0" dirty="0" err="1" smtClean="0"/>
              <a:t>based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intervention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promote</a:t>
            </a:r>
            <a:r>
              <a:rPr lang="es-PE" sz="1400" baseline="0" dirty="0" smtClean="0"/>
              <a:t> HIV </a:t>
            </a:r>
            <a:r>
              <a:rPr lang="es-PE" sz="1400" baseline="0" dirty="0" err="1" smtClean="0"/>
              <a:t>prevention</a:t>
            </a:r>
            <a:r>
              <a:rPr lang="es-PE" sz="1400" baseline="0" dirty="0" smtClean="0"/>
              <a:t>, </a:t>
            </a:r>
            <a:r>
              <a:rPr lang="es-PE" sz="1400" dirty="0" err="1" smtClean="0"/>
              <a:t>provide</a:t>
            </a:r>
            <a:r>
              <a:rPr lang="es-PE" sz="1400" dirty="0"/>
              <a:t> </a:t>
            </a:r>
            <a:r>
              <a:rPr lang="es-PE" sz="1400" dirty="0" smtClean="0"/>
              <a:t>free, </a:t>
            </a:r>
            <a:r>
              <a:rPr lang="es-PE" sz="1400" dirty="0" err="1" smtClean="0"/>
              <a:t>anonymous</a:t>
            </a:r>
            <a:r>
              <a:rPr lang="es-PE" sz="1400" dirty="0" smtClean="0"/>
              <a:t> </a:t>
            </a:r>
            <a:r>
              <a:rPr lang="es-PE" sz="1400" dirty="0"/>
              <a:t>HIV </a:t>
            </a:r>
            <a:r>
              <a:rPr lang="es-PE" sz="1400" dirty="0" err="1" smtClean="0"/>
              <a:t>self-testing</a:t>
            </a:r>
            <a:r>
              <a:rPr lang="es-PE" sz="1400" dirty="0" smtClean="0"/>
              <a:t>, </a:t>
            </a:r>
            <a:r>
              <a:rPr lang="es-PE" sz="1400" dirty="0"/>
              <a:t>and </a:t>
            </a:r>
            <a:r>
              <a:rPr lang="es-PE" sz="1400" dirty="0" err="1"/>
              <a:t>ensure</a:t>
            </a:r>
            <a:r>
              <a:rPr lang="es-PE" sz="1400" dirty="0"/>
              <a:t> </a:t>
            </a:r>
            <a:r>
              <a:rPr lang="es-PE" sz="1400" dirty="0" err="1"/>
              <a:t>linkage</a:t>
            </a:r>
            <a:r>
              <a:rPr lang="es-PE" sz="1400" dirty="0"/>
              <a:t> to </a:t>
            </a:r>
            <a:r>
              <a:rPr lang="es-PE" sz="1400" dirty="0" err="1"/>
              <a:t>care</a:t>
            </a:r>
            <a:r>
              <a:rPr lang="es-PE" sz="1400" dirty="0"/>
              <a:t> </a:t>
            </a:r>
            <a:r>
              <a:rPr lang="es-PE" sz="1400" dirty="0" err="1"/>
              <a:t>among</a:t>
            </a:r>
            <a:r>
              <a:rPr lang="es-PE" sz="1400" dirty="0"/>
              <a:t> </a:t>
            </a:r>
            <a:r>
              <a:rPr lang="es-PE" sz="1400" dirty="0" err="1"/>
              <a:t>those</a:t>
            </a:r>
            <a:r>
              <a:rPr lang="es-PE" sz="1400" dirty="0"/>
              <a:t> </a:t>
            </a:r>
            <a:r>
              <a:rPr lang="es-PE" sz="1400" dirty="0" err="1"/>
              <a:t>found</a:t>
            </a:r>
            <a:r>
              <a:rPr lang="es-PE" sz="1400" dirty="0"/>
              <a:t> </a:t>
            </a:r>
            <a:r>
              <a:rPr lang="es-PE" sz="1400" dirty="0" smtClean="0"/>
              <a:t>pos</a:t>
            </a:r>
            <a:r>
              <a:rPr lang="es-PE" sz="1400" baseline="0" dirty="0" smtClean="0"/>
              <a:t>itive</a:t>
            </a:r>
            <a:r>
              <a:rPr lang="es-PE" sz="1400" baseline="0" dirty="0" smtClean="0"/>
              <a:t>.  </a:t>
            </a:r>
            <a:r>
              <a:rPr lang="es-PE" sz="1400" dirty="0" smtClean="0"/>
              <a:t>Led </a:t>
            </a:r>
            <a:r>
              <a:rPr lang="es-PE" sz="1400" dirty="0" err="1" smtClean="0"/>
              <a:t>by</a:t>
            </a:r>
            <a:r>
              <a:rPr lang="es-PE" sz="1400" dirty="0" smtClean="0"/>
              <a:t> </a:t>
            </a:r>
            <a:r>
              <a:rPr lang="es-PE" sz="1400" dirty="0" err="1" smtClean="0"/>
              <a:t>Fiocruz</a:t>
            </a:r>
            <a:r>
              <a:rPr lang="es-PE" sz="1400" dirty="0" smtClean="0"/>
              <a:t> and </a:t>
            </a:r>
            <a:r>
              <a:rPr lang="es-PE" sz="1400" dirty="0" err="1" smtClean="0"/>
              <a:t>collaborators</a:t>
            </a:r>
            <a:r>
              <a:rPr lang="es-PE" sz="1400" dirty="0" smtClean="0"/>
              <a:t>, </a:t>
            </a:r>
            <a:r>
              <a:rPr lang="es-PE" sz="1400" dirty="0" err="1" smtClean="0"/>
              <a:t>t</a:t>
            </a:r>
            <a:r>
              <a:rPr lang="es-PE" sz="1400" dirty="0" err="1" smtClean="0"/>
              <a:t>his</a:t>
            </a:r>
            <a:r>
              <a:rPr lang="es-PE" sz="1400" dirty="0" smtClean="0"/>
              <a:t> </a:t>
            </a:r>
            <a:r>
              <a:rPr lang="es-PE" sz="1400" dirty="0" err="1" smtClean="0"/>
              <a:t>community-wide</a:t>
            </a:r>
            <a:r>
              <a:rPr lang="es-PE" sz="1400" dirty="0" smtClean="0"/>
              <a:t> </a:t>
            </a:r>
            <a:r>
              <a:rPr lang="es-PE" sz="1400" dirty="0" err="1" smtClean="0"/>
              <a:t>program</a:t>
            </a:r>
            <a:r>
              <a:rPr lang="es-PE" sz="1400" dirty="0" smtClean="0"/>
              <a:t> </a:t>
            </a:r>
            <a:r>
              <a:rPr lang="es-PE" sz="1400" baseline="0" dirty="0" err="1" smtClean="0"/>
              <a:t>took</a:t>
            </a:r>
            <a:r>
              <a:rPr lang="es-PE" sz="1400" baseline="0" dirty="0" smtClean="0"/>
              <a:t> </a:t>
            </a:r>
            <a:r>
              <a:rPr lang="es-PE" sz="1400" baseline="0" dirty="0" smtClean="0"/>
              <a:t>place in Curitiba, </a:t>
            </a:r>
            <a:r>
              <a:rPr lang="es-PE" sz="1400" baseline="0" dirty="0" err="1" smtClean="0"/>
              <a:t>Brazil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between</a:t>
            </a:r>
            <a:r>
              <a:rPr lang="es-PE" sz="1400" baseline="0" dirty="0" smtClean="0"/>
              <a:t> 2015 and 2017, </a:t>
            </a:r>
            <a:r>
              <a:rPr lang="es-PE" sz="1400" baseline="0" dirty="0" err="1" smtClean="0"/>
              <a:t>included</a:t>
            </a:r>
            <a:r>
              <a:rPr lang="es-PE" sz="1400" baseline="0" dirty="0" smtClean="0"/>
              <a:t> HIV </a:t>
            </a:r>
            <a:r>
              <a:rPr lang="es-PE" sz="1400" baseline="0" dirty="0" err="1" smtClean="0"/>
              <a:t>self-testing</a:t>
            </a:r>
            <a:r>
              <a:rPr lang="es-PE" sz="1400" baseline="0" dirty="0" smtClean="0"/>
              <a:t> kits</a:t>
            </a:r>
            <a:r>
              <a:rPr lang="es-PE" sz="1400" dirty="0" smtClean="0"/>
              <a:t> to </a:t>
            </a:r>
            <a:r>
              <a:rPr lang="es-PE" sz="1400" dirty="0" err="1" smtClean="0"/>
              <a:t>order</a:t>
            </a:r>
            <a:r>
              <a:rPr lang="es-PE" sz="1400" dirty="0" smtClean="0"/>
              <a:t> on-line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mobile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testing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units</a:t>
            </a:r>
            <a:r>
              <a:rPr lang="es-PE" sz="1400" baseline="0" dirty="0" smtClean="0"/>
              <a:t>, </a:t>
            </a:r>
            <a:r>
              <a:rPr lang="es-PE" sz="1400" baseline="0" dirty="0" smtClean="0"/>
              <a:t>and </a:t>
            </a:r>
            <a:r>
              <a:rPr lang="es-PE" sz="1400" baseline="0" dirty="0" err="1" smtClean="0"/>
              <a:t>testing</a:t>
            </a:r>
            <a:r>
              <a:rPr lang="es-PE" sz="1400" baseline="0" dirty="0" smtClean="0"/>
              <a:t> at </a:t>
            </a:r>
            <a:r>
              <a:rPr lang="es-PE" sz="1400" baseline="0" dirty="0" err="1" smtClean="0"/>
              <a:t>public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health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facilities</a:t>
            </a:r>
            <a:r>
              <a:rPr lang="es-PE" sz="1400" baseline="0" dirty="0" smtClean="0"/>
              <a:t>.</a:t>
            </a:r>
          </a:p>
          <a:p>
            <a:endParaRPr lang="es-PE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36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933461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smtClean="0"/>
              <a:t>Oral fluid </a:t>
            </a:r>
            <a:r>
              <a:rPr lang="es-PE" sz="1400" dirty="0" err="1" smtClean="0"/>
              <a:t>Oraquick</a:t>
            </a:r>
            <a:r>
              <a:rPr lang="es-PE" sz="1400" dirty="0" smtClean="0"/>
              <a:t> </a:t>
            </a:r>
            <a:r>
              <a:rPr lang="es-PE" sz="1400" dirty="0" err="1" smtClean="0"/>
              <a:t>tests</a:t>
            </a:r>
            <a:r>
              <a:rPr lang="es-PE" sz="1400" dirty="0" smtClean="0"/>
              <a:t> </a:t>
            </a:r>
            <a:r>
              <a:rPr lang="es-PE" sz="1400" dirty="0" err="1" smtClean="0"/>
              <a:t>could</a:t>
            </a:r>
            <a:r>
              <a:rPr lang="es-PE" sz="1400" dirty="0" smtClean="0"/>
              <a:t> be </a:t>
            </a:r>
            <a:r>
              <a:rPr lang="es-PE" sz="1400" dirty="0" err="1" smtClean="0"/>
              <a:t>ordered</a:t>
            </a:r>
            <a:r>
              <a:rPr lang="es-PE" sz="1400" dirty="0" smtClean="0"/>
              <a:t> on-line up to </a:t>
            </a:r>
            <a:r>
              <a:rPr lang="es-PE" sz="1400" dirty="0" err="1" smtClean="0"/>
              <a:t>twice</a:t>
            </a:r>
            <a:r>
              <a:rPr lang="es-PE" sz="1400" dirty="0" smtClean="0"/>
              <a:t> a </a:t>
            </a:r>
            <a:r>
              <a:rPr lang="es-PE" sz="1400" dirty="0" err="1" smtClean="0"/>
              <a:t>year</a:t>
            </a:r>
            <a:r>
              <a:rPr lang="es-PE" sz="1400" baseline="0" dirty="0" smtClean="0"/>
              <a:t>.</a:t>
            </a:r>
            <a:endParaRPr lang="es-PE" sz="1400" baseline="0" dirty="0" smtClean="0"/>
          </a:p>
          <a:p>
            <a:endParaRPr lang="es-PE" sz="1400" baseline="0" dirty="0" smtClean="0"/>
          </a:p>
          <a:p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study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showed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that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communication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information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technologies</a:t>
            </a:r>
            <a:r>
              <a:rPr lang="es-PE" sz="1400" baseline="0" dirty="0" smtClean="0"/>
              <a:t> are </a:t>
            </a:r>
            <a:r>
              <a:rPr lang="es-PE" sz="1400" baseline="0" dirty="0" err="1" smtClean="0"/>
              <a:t>promising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attracting</a:t>
            </a:r>
            <a:r>
              <a:rPr lang="es-PE" sz="1400" baseline="0" dirty="0" smtClean="0"/>
              <a:t> Young MSM </a:t>
            </a:r>
            <a:r>
              <a:rPr lang="es-PE" sz="1400" baseline="0" dirty="0" err="1" smtClean="0"/>
              <a:t>who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value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anonymity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privacy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particularly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those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never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tested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those</a:t>
            </a:r>
            <a:r>
              <a:rPr lang="es-PE" sz="1400" baseline="0" dirty="0" smtClean="0"/>
              <a:t> at </a:t>
            </a:r>
            <a:r>
              <a:rPr lang="es-PE" sz="1400" baseline="0" dirty="0" err="1" smtClean="0"/>
              <a:t>high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risk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who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need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frequent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testing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It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also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showed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that</a:t>
            </a:r>
            <a:r>
              <a:rPr lang="es-PE" sz="1400" baseline="0" dirty="0" smtClean="0"/>
              <a:t> mail </a:t>
            </a:r>
            <a:r>
              <a:rPr lang="es-PE" sz="1400" baseline="0" dirty="0" err="1" smtClean="0"/>
              <a:t>delivery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costly</a:t>
            </a:r>
            <a:r>
              <a:rPr lang="es-PE" sz="1400" baseline="0" dirty="0" smtClean="0"/>
              <a:t>, and </a:t>
            </a:r>
            <a:r>
              <a:rPr lang="es-PE" sz="1400" baseline="0" dirty="0" err="1" smtClean="0"/>
              <a:t>that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return</a:t>
            </a:r>
            <a:r>
              <a:rPr lang="es-PE" sz="1400" baseline="0" dirty="0" smtClean="0"/>
              <a:t> of </a:t>
            </a:r>
            <a:r>
              <a:rPr lang="es-PE" sz="1400" baseline="0" dirty="0" err="1" smtClean="0"/>
              <a:t>testing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results</a:t>
            </a:r>
            <a:r>
              <a:rPr lang="es-PE" sz="1400" baseline="0" dirty="0" smtClean="0"/>
              <a:t> </a:t>
            </a:r>
            <a:r>
              <a:rPr lang="es-PE" sz="1400" dirty="0" err="1" smtClean="0"/>
              <a:t>should</a:t>
            </a:r>
            <a:r>
              <a:rPr lang="es-PE" sz="1400" dirty="0" smtClean="0"/>
              <a:t> be </a:t>
            </a:r>
            <a:r>
              <a:rPr lang="es-PE" sz="1400" dirty="0" err="1" smtClean="0"/>
              <a:t>improved</a:t>
            </a:r>
            <a:r>
              <a:rPr lang="es-PE" sz="1400" dirty="0" smtClean="0"/>
              <a:t> </a:t>
            </a:r>
            <a:r>
              <a:rPr lang="es-PE" sz="1400" dirty="0" err="1" smtClean="0"/>
              <a:t>through</a:t>
            </a:r>
            <a:r>
              <a:rPr lang="es-PE" sz="1400" dirty="0" smtClean="0"/>
              <a:t> </a:t>
            </a:r>
            <a:r>
              <a:rPr lang="es-PE" sz="1400" dirty="0" err="1" smtClean="0"/>
              <a:t>other</a:t>
            </a:r>
            <a:r>
              <a:rPr lang="es-PE" sz="1400" dirty="0" smtClean="0"/>
              <a:t> </a:t>
            </a:r>
            <a:r>
              <a:rPr lang="es-PE" sz="1400" dirty="0" err="1" smtClean="0"/>
              <a:t>means</a:t>
            </a:r>
            <a:r>
              <a:rPr lang="es-PE" sz="1400" dirty="0" smtClean="0"/>
              <a:t>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37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79651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Currently</a:t>
            </a:r>
            <a:r>
              <a:rPr lang="es-PE" sz="1400" baseline="0" dirty="0" smtClean="0"/>
              <a:t> I am </a:t>
            </a:r>
            <a:r>
              <a:rPr lang="es-PE" sz="1400" baseline="0" dirty="0" err="1" smtClean="0"/>
              <a:t>part</a:t>
            </a:r>
            <a:r>
              <a:rPr lang="es-PE" sz="1400" baseline="0" dirty="0" smtClean="0"/>
              <a:t> of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ImPrEP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consortium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implementing</a:t>
            </a:r>
            <a:r>
              <a:rPr lang="es-PE" sz="1400" baseline="0" dirty="0" smtClean="0"/>
              <a:t> a </a:t>
            </a:r>
            <a:r>
              <a:rPr lang="es-PE" sz="1400" baseline="0" dirty="0" err="1" smtClean="0"/>
              <a:t>PrEP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demonstration</a:t>
            </a:r>
            <a:r>
              <a:rPr lang="es-PE" sz="1400" baseline="0" dirty="0" smtClean="0"/>
              <a:t> Project, </a:t>
            </a:r>
            <a:r>
              <a:rPr lang="es-PE" sz="1400" baseline="0" dirty="0" err="1" smtClean="0"/>
              <a:t>ImPrEP</a:t>
            </a:r>
            <a:r>
              <a:rPr lang="es-PE" sz="1400" baseline="0" dirty="0" smtClean="0"/>
              <a:t>, </a:t>
            </a:r>
            <a:r>
              <a:rPr lang="es-PE" sz="1400" dirty="0" err="1"/>
              <a:t>focused</a:t>
            </a:r>
            <a:r>
              <a:rPr lang="es-PE" sz="1400" dirty="0"/>
              <a:t> </a:t>
            </a:r>
            <a:r>
              <a:rPr lang="es-PE" sz="1400" dirty="0" err="1"/>
              <a:t>on</a:t>
            </a:r>
            <a:r>
              <a:rPr lang="es-PE" sz="1400" dirty="0"/>
              <a:t> MSM and </a:t>
            </a:r>
            <a:r>
              <a:rPr lang="es-PE" sz="1400" dirty="0" err="1"/>
              <a:t>Transwomen</a:t>
            </a:r>
            <a:r>
              <a:rPr lang="es-PE" sz="1400" dirty="0"/>
              <a:t> 18 </a:t>
            </a:r>
            <a:r>
              <a:rPr lang="es-PE" sz="1400" dirty="0" err="1"/>
              <a:t>y.o</a:t>
            </a:r>
            <a:r>
              <a:rPr lang="es-PE" sz="1400" dirty="0"/>
              <a:t>. </a:t>
            </a:r>
            <a:r>
              <a:rPr lang="es-PE" sz="1400" dirty="0" err="1"/>
              <a:t>or</a:t>
            </a:r>
            <a:r>
              <a:rPr lang="es-PE" sz="1400" dirty="0"/>
              <a:t> </a:t>
            </a:r>
            <a:r>
              <a:rPr lang="es-PE" sz="1400" dirty="0" err="1"/>
              <a:t>older</a:t>
            </a:r>
            <a:r>
              <a:rPr lang="es-PE" sz="1400" dirty="0"/>
              <a:t> in </a:t>
            </a:r>
            <a:r>
              <a:rPr lang="es-PE" sz="1400" baseline="0" dirty="0" err="1" smtClean="0"/>
              <a:t>Brazil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Mexico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Peru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funded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by</a:t>
            </a:r>
            <a:r>
              <a:rPr lang="es-PE" sz="1400" baseline="0" dirty="0" smtClean="0"/>
              <a:t> </a:t>
            </a:r>
            <a:r>
              <a:rPr lang="es-PE" sz="1400" baseline="0" dirty="0" smtClean="0"/>
              <a:t>UNITAID.</a:t>
            </a:r>
            <a:r>
              <a:rPr lang="es-PE" sz="1400" dirty="0" smtClean="0"/>
              <a:t> </a:t>
            </a:r>
            <a:r>
              <a:rPr lang="es-PE" sz="1400" baseline="0" dirty="0" smtClean="0"/>
              <a:t>A </a:t>
            </a:r>
            <a:r>
              <a:rPr lang="es-PE" sz="1400" baseline="0" dirty="0" err="1" smtClean="0"/>
              <a:t>sister</a:t>
            </a:r>
            <a:r>
              <a:rPr lang="es-PE" sz="1400" baseline="0" dirty="0" smtClean="0"/>
              <a:t> Project </a:t>
            </a:r>
            <a:r>
              <a:rPr lang="es-PE" sz="1400" baseline="0" dirty="0" err="1" smtClean="0"/>
              <a:t>started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Brazil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around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same</a:t>
            </a:r>
            <a:r>
              <a:rPr lang="es-PE" sz="1400" baseline="0" dirty="0" smtClean="0"/>
              <a:t> time, in </a:t>
            </a:r>
            <a:r>
              <a:rPr lang="es-PE" sz="1400" baseline="0" dirty="0" smtClean="0"/>
              <a:t>2017.</a:t>
            </a:r>
            <a:r>
              <a:rPr lang="es-PE" sz="1400" dirty="0" smtClean="0"/>
              <a:t> Led </a:t>
            </a:r>
            <a:r>
              <a:rPr lang="es-PE" sz="1400" dirty="0" err="1" smtClean="0"/>
              <a:t>by</a:t>
            </a:r>
            <a:r>
              <a:rPr lang="es-PE" sz="1400" dirty="0" smtClean="0"/>
              <a:t> </a:t>
            </a:r>
            <a:r>
              <a:rPr lang="es-PE" sz="1400" dirty="0" err="1" smtClean="0"/>
              <a:t>University</a:t>
            </a:r>
            <a:r>
              <a:rPr lang="es-PE" sz="1400" dirty="0" smtClean="0"/>
              <a:t> of </a:t>
            </a:r>
            <a:r>
              <a:rPr lang="es-PE" sz="1400" dirty="0" err="1" smtClean="0"/>
              <a:t>Bahia</a:t>
            </a:r>
            <a:r>
              <a:rPr lang="es-PE" sz="1400" dirty="0" smtClean="0"/>
              <a:t>, </a:t>
            </a:r>
            <a:r>
              <a:rPr lang="es-PE" sz="1400" dirty="0" err="1" smtClean="0"/>
              <a:t>i</a:t>
            </a:r>
            <a:r>
              <a:rPr lang="es-PE" sz="1400" baseline="0" dirty="0" err="1" smtClean="0"/>
              <a:t>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called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PrEP</a:t>
            </a:r>
            <a:r>
              <a:rPr lang="es-PE" sz="1400" baseline="0" dirty="0" smtClean="0"/>
              <a:t> </a:t>
            </a:r>
            <a:r>
              <a:rPr lang="es-PE" sz="1400" baseline="0" dirty="0" smtClean="0"/>
              <a:t>15-19, </a:t>
            </a:r>
            <a:r>
              <a:rPr lang="es-PE" sz="1400" baseline="0" dirty="0" smtClean="0"/>
              <a:t>and </a:t>
            </a:r>
            <a:r>
              <a:rPr lang="es-PE" sz="1400" baseline="0" dirty="0" err="1" smtClean="0"/>
              <a:t>focuses</a:t>
            </a:r>
            <a:r>
              <a:rPr lang="es-PE" sz="1400" dirty="0" smtClean="0"/>
              <a:t> </a:t>
            </a:r>
            <a:r>
              <a:rPr lang="es-PE" sz="1400" baseline="0" dirty="0" err="1" smtClean="0"/>
              <a:t>on</a:t>
            </a:r>
            <a:r>
              <a:rPr lang="es-PE" sz="1400" baseline="0" dirty="0" smtClean="0"/>
              <a:t> </a:t>
            </a:r>
            <a:r>
              <a:rPr lang="es-PE" sz="1400" baseline="0" dirty="0" smtClean="0"/>
              <a:t>Young </a:t>
            </a:r>
            <a:r>
              <a:rPr lang="es-PE" sz="1400" baseline="0" dirty="0" smtClean="0"/>
              <a:t>MSM </a:t>
            </a:r>
            <a:r>
              <a:rPr lang="es-PE" sz="1400" baseline="0" dirty="0" smtClean="0"/>
              <a:t>15-19 </a:t>
            </a:r>
            <a:r>
              <a:rPr lang="es-PE" sz="1400" baseline="0" dirty="0" err="1" smtClean="0"/>
              <a:t>years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old</a:t>
            </a:r>
            <a:r>
              <a:rPr lang="es-PE" sz="1400" dirty="0" smtClean="0"/>
              <a:t>.</a:t>
            </a:r>
            <a:endParaRPr lang="es-PE" sz="1400" baseline="0" dirty="0" smtClean="0"/>
          </a:p>
          <a:p>
            <a:endParaRPr lang="es-PE" sz="1400" baseline="0" dirty="0" smtClean="0"/>
          </a:p>
          <a:p>
            <a:r>
              <a:rPr lang="es-PE" sz="1400" baseline="0" dirty="0" err="1" smtClean="0"/>
              <a:t>This</a:t>
            </a:r>
            <a:r>
              <a:rPr lang="es-PE" sz="1400" baseline="0" dirty="0" smtClean="0"/>
              <a:t> Project </a:t>
            </a:r>
            <a:r>
              <a:rPr lang="es-PE" sz="1400" baseline="0" dirty="0" err="1" smtClean="0"/>
              <a:t>incorporates</a:t>
            </a:r>
            <a:r>
              <a:rPr lang="es-PE" sz="1400" baseline="0" dirty="0" smtClean="0"/>
              <a:t> a </a:t>
            </a:r>
            <a:r>
              <a:rPr lang="es-PE" sz="1400" baseline="0" dirty="0" err="1" smtClean="0"/>
              <a:t>very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sophisticated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communications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component</a:t>
            </a:r>
            <a:r>
              <a:rPr lang="es-PE" sz="1400" baseline="0" dirty="0" smtClean="0"/>
              <a:t>, to appeal to Young MSM. </a:t>
            </a:r>
            <a:r>
              <a:rPr lang="es-PE" sz="1400" baseline="0" dirty="0" err="1" smtClean="0"/>
              <a:t>For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example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they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have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created</a:t>
            </a:r>
            <a:r>
              <a:rPr lang="es-PE" sz="1400" baseline="0" dirty="0" smtClean="0"/>
              <a:t> Amanda </a:t>
            </a:r>
            <a:r>
              <a:rPr lang="es-PE" sz="1400" baseline="0" dirty="0" err="1" smtClean="0"/>
              <a:t>Selfie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an</a:t>
            </a:r>
            <a:r>
              <a:rPr lang="es-PE" sz="1400" baseline="0" dirty="0" smtClean="0"/>
              <a:t> AI </a:t>
            </a:r>
            <a:r>
              <a:rPr lang="es-PE" sz="1400" baseline="0" dirty="0" err="1" smtClean="0"/>
              <a:t>character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who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will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guide</a:t>
            </a:r>
            <a:r>
              <a:rPr lang="es-PE" sz="1400" baseline="0" dirty="0" smtClean="0"/>
              <a:t> Young </a:t>
            </a:r>
            <a:r>
              <a:rPr lang="es-PE" sz="1400" dirty="0" smtClean="0"/>
              <a:t>MSM </a:t>
            </a:r>
            <a:r>
              <a:rPr lang="es-PE" sz="1400" baseline="0" dirty="0" err="1" smtClean="0"/>
              <a:t>through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information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appointments</a:t>
            </a:r>
            <a:r>
              <a:rPr lang="es-PE" sz="1400" baseline="0" dirty="0" smtClean="0"/>
              <a:t>. </a:t>
            </a:r>
          </a:p>
          <a:p>
            <a:endParaRPr lang="es-PE" sz="1400" baseline="0" dirty="0" smtClean="0"/>
          </a:p>
          <a:p>
            <a:r>
              <a:rPr lang="es-PE" sz="1400" baseline="0" dirty="0" smtClean="0"/>
              <a:t>Project </a:t>
            </a:r>
            <a:r>
              <a:rPr lang="es-PE" sz="1400" baseline="0" dirty="0" err="1" smtClean="0"/>
              <a:t>implementation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Brazil</a:t>
            </a:r>
            <a:r>
              <a:rPr lang="es-PE" sz="1400" baseline="0" dirty="0" smtClean="0"/>
              <a:t> has </a:t>
            </a:r>
            <a:r>
              <a:rPr lang="es-PE" sz="1400" baseline="0" dirty="0" err="1" smtClean="0"/>
              <a:t>been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delayed</a:t>
            </a:r>
            <a:r>
              <a:rPr lang="es-PE" sz="1400" baseline="0" dirty="0" smtClean="0"/>
              <a:t> as </a:t>
            </a:r>
            <a:r>
              <a:rPr lang="es-PE" sz="1400" baseline="0" dirty="0" err="1" smtClean="0"/>
              <a:t>conducting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sexuality-related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research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with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minors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still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challenging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region</a:t>
            </a:r>
            <a:r>
              <a:rPr lang="es-PE" sz="1400" baseline="0" dirty="0" smtClean="0"/>
              <a:t>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38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536004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Their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formative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study</a:t>
            </a:r>
            <a:r>
              <a:rPr lang="es-PE" sz="1400" baseline="0" dirty="0" smtClean="0"/>
              <a:t> shows </a:t>
            </a:r>
            <a:r>
              <a:rPr lang="es-PE" sz="1400" baseline="0" dirty="0" err="1" smtClean="0"/>
              <a:t>interesting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information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both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about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young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MSM’s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expectations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about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their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willingness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participate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study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Please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visit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dirty="0" err="1" smtClean="0"/>
              <a:t>ir</a:t>
            </a:r>
            <a:r>
              <a:rPr lang="es-PE" sz="1400" dirty="0" smtClean="0"/>
              <a:t> oral and poster </a:t>
            </a:r>
            <a:r>
              <a:rPr lang="es-PE" sz="1400" dirty="0" err="1" smtClean="0"/>
              <a:t>presentations</a:t>
            </a:r>
            <a:r>
              <a:rPr lang="es-PE" sz="1400" dirty="0" smtClean="0"/>
              <a:t> at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conference</a:t>
            </a:r>
            <a:r>
              <a:rPr lang="es-PE" sz="1400" baseline="0" dirty="0" smtClean="0"/>
              <a:t>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39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71983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 smtClean="0"/>
              <a:t/>
            </a:r>
            <a:br>
              <a:rPr lang="es-PE" dirty="0" smtClean="0"/>
            </a:br>
            <a:r>
              <a:rPr lang="es-PE" sz="1400" dirty="0" err="1" smtClean="0"/>
              <a:t>But</a:t>
            </a:r>
            <a:r>
              <a:rPr lang="es-PE" sz="1400" dirty="0" smtClean="0"/>
              <a:t> </a:t>
            </a:r>
            <a:r>
              <a:rPr lang="es-PE" sz="1400" dirty="0" err="1" smtClean="0"/>
              <a:t>let’s</a:t>
            </a:r>
            <a:r>
              <a:rPr lang="es-PE" sz="1400" dirty="0" smtClean="0"/>
              <a:t> </a:t>
            </a:r>
            <a:r>
              <a:rPr lang="es-PE" sz="1400" dirty="0" err="1" smtClean="0"/>
              <a:t>start</a:t>
            </a:r>
            <a:r>
              <a:rPr lang="es-PE" sz="1400" dirty="0" smtClean="0"/>
              <a:t> </a:t>
            </a:r>
            <a:r>
              <a:rPr lang="es-PE" sz="1400" dirty="0" err="1" smtClean="0"/>
              <a:t>acknowledging</a:t>
            </a:r>
            <a:r>
              <a:rPr lang="es-PE" sz="1400" dirty="0" smtClean="0"/>
              <a:t> </a:t>
            </a:r>
            <a:r>
              <a:rPr lang="es-PE" sz="1400" dirty="0" err="1" smtClean="0"/>
              <a:t>that</a:t>
            </a:r>
            <a:r>
              <a:rPr lang="es-PE" sz="1400" dirty="0" smtClean="0"/>
              <a:t> </a:t>
            </a:r>
            <a:r>
              <a:rPr lang="es-PE" sz="1400" dirty="0" err="1" smtClean="0"/>
              <a:t>we</a:t>
            </a:r>
            <a:r>
              <a:rPr lang="es-PE" sz="1400" dirty="0" smtClean="0"/>
              <a:t> are </a:t>
            </a:r>
            <a:r>
              <a:rPr lang="es-PE" sz="1400" dirty="0" err="1" smtClean="0"/>
              <a:t>talking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about</a:t>
            </a:r>
            <a:r>
              <a:rPr lang="es-PE" sz="1400" baseline="0" dirty="0" smtClean="0"/>
              <a:t> human </a:t>
            </a:r>
            <a:r>
              <a:rPr lang="es-PE" sz="1400" baseline="0" dirty="0" err="1" smtClean="0"/>
              <a:t>beings</a:t>
            </a:r>
            <a:r>
              <a:rPr lang="es-PE" sz="1400" dirty="0" smtClean="0"/>
              <a:t>, </a:t>
            </a:r>
            <a:r>
              <a:rPr lang="es-PE" sz="1400" baseline="0" dirty="0" err="1" smtClean="0"/>
              <a:t>like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those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this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group</a:t>
            </a:r>
            <a:r>
              <a:rPr lang="es-PE" sz="1400" baseline="0" dirty="0" smtClean="0"/>
              <a:t> of Young </a:t>
            </a:r>
            <a:r>
              <a:rPr lang="es-PE" sz="1400" baseline="0" dirty="0" err="1" smtClean="0"/>
              <a:t>Mexican</a:t>
            </a:r>
            <a:r>
              <a:rPr lang="es-PE" sz="1400" baseline="0" dirty="0" smtClean="0"/>
              <a:t> gay </a:t>
            </a:r>
            <a:r>
              <a:rPr lang="es-PE" sz="1400" baseline="0" dirty="0" err="1" smtClean="0"/>
              <a:t>men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For</a:t>
            </a:r>
            <a:r>
              <a:rPr lang="es-PE" sz="1400" dirty="0" smtClean="0"/>
              <a:t> </a:t>
            </a:r>
            <a:r>
              <a:rPr lang="es-PE" sz="1400" dirty="0" err="1" smtClean="0"/>
              <a:t>example</a:t>
            </a:r>
            <a:r>
              <a:rPr lang="es-PE" sz="1400" dirty="0" smtClean="0"/>
              <a:t>, </a:t>
            </a:r>
            <a:r>
              <a:rPr lang="es-PE" sz="1400" dirty="0" err="1" smtClean="0"/>
              <a:t>let’s</a:t>
            </a:r>
            <a:r>
              <a:rPr lang="es-PE" sz="1400" dirty="0" smtClean="0"/>
              <a:t> </a:t>
            </a:r>
            <a:r>
              <a:rPr lang="es-PE" sz="1400" dirty="0" err="1" smtClean="0"/>
              <a:t>talk</a:t>
            </a:r>
            <a:r>
              <a:rPr lang="es-PE" sz="1400" dirty="0" smtClean="0"/>
              <a:t> </a:t>
            </a:r>
            <a:r>
              <a:rPr lang="es-PE" sz="1400" dirty="0" err="1" smtClean="0"/>
              <a:t>about</a:t>
            </a:r>
            <a:r>
              <a:rPr lang="es-PE" sz="1400" baseline="0" dirty="0" smtClean="0"/>
              <a:t> </a:t>
            </a:r>
            <a:r>
              <a:rPr lang="en-US" sz="1400" dirty="0" smtClean="0"/>
              <a:t>Jorge.</a:t>
            </a:r>
            <a:r>
              <a:rPr lang="en-US" sz="1400" baseline="0" dirty="0" smtClean="0"/>
              <a:t> </a:t>
            </a:r>
            <a:r>
              <a:rPr lang="en-US" sz="1400" dirty="0" smtClean="0"/>
              <a:t> </a:t>
            </a:r>
          </a:p>
          <a:p>
            <a:endParaRPr lang="en-US" sz="1400" dirty="0" smtClean="0"/>
          </a:p>
          <a:p>
            <a:r>
              <a:rPr lang="en-US" sz="1400" dirty="0" smtClean="0"/>
              <a:t>A</a:t>
            </a:r>
            <a:r>
              <a:rPr lang="en-US" sz="1400" baseline="0" dirty="0" smtClean="0"/>
              <a:t> 23</a:t>
            </a:r>
            <a:r>
              <a:rPr lang="en-US" sz="1400" dirty="0" smtClean="0"/>
              <a:t> year old employee, Jorge got HIV from a boyfriend he had been going</a:t>
            </a:r>
            <a:r>
              <a:rPr lang="en-US" sz="1400" baseline="0" dirty="0" smtClean="0"/>
              <a:t> out with for a few months</a:t>
            </a:r>
            <a:r>
              <a:rPr lang="en-US" sz="1400" dirty="0" smtClean="0"/>
              <a:t>. Upon</a:t>
            </a:r>
            <a:r>
              <a:rPr lang="en-US" sz="1400" baseline="0" dirty="0" smtClean="0"/>
              <a:t> his diagnosis, he started free </a:t>
            </a:r>
            <a:r>
              <a:rPr lang="en-US" sz="1400" dirty="0" smtClean="0"/>
              <a:t>treatment through the Mexican Institute of Social Security. He had excellent adherence to ART,</a:t>
            </a:r>
            <a:r>
              <a:rPr lang="en-US" sz="1400" baseline="0" dirty="0" smtClean="0"/>
              <a:t> and </a:t>
            </a:r>
            <a:r>
              <a:rPr lang="en-US" sz="1400" dirty="0" smtClean="0"/>
              <a:t>remained undetectable until 3 months ago, when he had to stop treatment due to a shortage of ARTs. He has also developed anal warts, and </a:t>
            </a:r>
            <a:r>
              <a:rPr lang="en-US" sz="1400" dirty="0"/>
              <a:t>has been waiting for surgery for months, since he </a:t>
            </a:r>
            <a:r>
              <a:rPr lang="en-US" sz="1400" dirty="0" smtClean="0"/>
              <a:t>can’t pay </a:t>
            </a:r>
            <a:r>
              <a:rPr lang="en-US" sz="1400" dirty="0"/>
              <a:t>for the procedure </a:t>
            </a:r>
            <a:r>
              <a:rPr lang="en-US" sz="1400" dirty="0" smtClean="0"/>
              <a:t>elsewhere. He feels that his doctor does not treat him well, apparently</a:t>
            </a:r>
            <a:r>
              <a:rPr lang="en-US" sz="1400" baseline="0" dirty="0" smtClean="0"/>
              <a:t> due to his </a:t>
            </a:r>
            <a:r>
              <a:rPr lang="en-US" sz="1400" dirty="0" smtClean="0"/>
              <a:t>sexual orientation… </a:t>
            </a:r>
          </a:p>
          <a:p>
            <a:endParaRPr lang="en-US" sz="1400" dirty="0" smtClean="0"/>
          </a:p>
          <a:p>
            <a:r>
              <a:rPr lang="en-US" sz="1400" dirty="0" smtClean="0"/>
              <a:t>Let’s keep in mind this concrete personal</a:t>
            </a:r>
            <a:r>
              <a:rPr lang="en-US" sz="1400" baseline="0" dirty="0" smtClean="0"/>
              <a:t> </a:t>
            </a:r>
            <a:r>
              <a:rPr lang="en-US" sz="1400" dirty="0" smtClean="0"/>
              <a:t>story while we</a:t>
            </a:r>
            <a:r>
              <a:rPr lang="en-US" sz="1400" baseline="0" dirty="0" smtClean="0"/>
              <a:t> move on…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E987D-7D1F-4AB6-8AA4-12A8025C6CB6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80293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Let’s</a:t>
            </a:r>
            <a:r>
              <a:rPr lang="es-PE" sz="1400" dirty="0" smtClean="0"/>
              <a:t> </a:t>
            </a:r>
            <a:r>
              <a:rPr lang="es-PE" sz="1400" dirty="0" err="1" smtClean="0"/>
              <a:t>move</a:t>
            </a:r>
            <a:r>
              <a:rPr lang="es-PE" sz="1400" dirty="0" smtClean="0"/>
              <a:t> </a:t>
            </a:r>
            <a:r>
              <a:rPr lang="es-PE" sz="1400" dirty="0" err="1" smtClean="0"/>
              <a:t>on</a:t>
            </a:r>
            <a:r>
              <a:rPr lang="es-PE" sz="1400" dirty="0" smtClean="0"/>
              <a:t> to Orgullo +, </a:t>
            </a:r>
            <a:r>
              <a:rPr lang="es-PE" sz="1400" dirty="0" err="1" smtClean="0"/>
              <a:t>an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ongoing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clinical</a:t>
            </a:r>
            <a:r>
              <a:rPr lang="es-PE" sz="1400" baseline="0" dirty="0" smtClean="0"/>
              <a:t> trial </a:t>
            </a:r>
            <a:r>
              <a:rPr lang="es-PE" sz="1400" baseline="0" dirty="0" err="1" smtClean="0"/>
              <a:t>with</a:t>
            </a:r>
            <a:r>
              <a:rPr lang="es-PE" sz="1400" baseline="0" dirty="0" smtClean="0"/>
              <a:t> MSM and </a:t>
            </a:r>
            <a:r>
              <a:rPr lang="es-PE" sz="1400" baseline="0" dirty="0" err="1" smtClean="0"/>
              <a:t>transwomen</a:t>
            </a:r>
            <a:r>
              <a:rPr lang="es-PE" sz="1400" baseline="0" dirty="0" smtClean="0"/>
              <a:t> in Lima, </a:t>
            </a:r>
            <a:r>
              <a:rPr lang="es-PE" sz="1400" dirty="0" err="1" smtClean="0"/>
              <a:t>Peru</a:t>
            </a:r>
            <a:r>
              <a:rPr lang="es-PE" sz="1400" dirty="0" smtClean="0"/>
              <a:t>, </a:t>
            </a:r>
            <a:r>
              <a:rPr lang="es-PE" sz="1400" baseline="0" dirty="0" err="1" smtClean="0"/>
              <a:t>testing</a:t>
            </a:r>
            <a:r>
              <a:rPr lang="es-PE" sz="1400" baseline="0" dirty="0" smtClean="0"/>
              <a:t> </a:t>
            </a:r>
            <a:r>
              <a:rPr lang="es-PE" sz="1400" baseline="0" dirty="0" smtClean="0"/>
              <a:t>a 3-yr </a:t>
            </a:r>
            <a:r>
              <a:rPr lang="es-PE" sz="1400" baseline="0" dirty="0" err="1" smtClean="0"/>
              <a:t>intervention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with</a:t>
            </a:r>
            <a:r>
              <a:rPr lang="es-PE" sz="1400" baseline="0" dirty="0" smtClean="0"/>
              <a:t> a </a:t>
            </a:r>
            <a:r>
              <a:rPr lang="es-PE" sz="1400" baseline="0" dirty="0" err="1" smtClean="0"/>
              <a:t>community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component</a:t>
            </a:r>
            <a:r>
              <a:rPr lang="es-PE" sz="1400" baseline="0" dirty="0" smtClean="0"/>
              <a:t> and a </a:t>
            </a:r>
            <a:r>
              <a:rPr lang="es-PE" sz="1400" baseline="0" dirty="0" err="1" smtClean="0"/>
              <a:t>health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systems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component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that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we</a:t>
            </a:r>
            <a:r>
              <a:rPr lang="es-PE" sz="1400" baseline="0" dirty="0" smtClean="0"/>
              <a:t> are </a:t>
            </a:r>
            <a:r>
              <a:rPr lang="es-PE" sz="1400" baseline="0" dirty="0" err="1" smtClean="0"/>
              <a:t>conducting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collaboration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with</a:t>
            </a:r>
            <a:r>
              <a:rPr lang="es-PE" sz="1400" baseline="0" dirty="0" smtClean="0"/>
              <a:t> UCSF.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community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component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Generacion</a:t>
            </a:r>
            <a:r>
              <a:rPr lang="es-PE" sz="1400" baseline="0" dirty="0" smtClean="0"/>
              <a:t> Actual,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adapted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from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Empowerment</a:t>
            </a:r>
            <a:r>
              <a:rPr lang="es-PE" sz="1400" baseline="0" dirty="0" smtClean="0"/>
              <a:t> Project, </a:t>
            </a:r>
            <a:r>
              <a:rPr lang="es-PE" sz="1400" baseline="0" dirty="0" err="1" smtClean="0"/>
              <a:t>developed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by</a:t>
            </a:r>
            <a:r>
              <a:rPr lang="es-PE" sz="1400" baseline="0" dirty="0" smtClean="0"/>
              <a:t> Dr. </a:t>
            </a:r>
            <a:r>
              <a:rPr lang="es-PE" sz="1400" baseline="0" dirty="0" err="1" smtClean="0"/>
              <a:t>Susan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Kegeles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also</a:t>
            </a:r>
            <a:r>
              <a:rPr lang="es-PE" sz="1400" baseline="0" dirty="0" smtClean="0"/>
              <a:t> Co-PI in </a:t>
            </a:r>
            <a:r>
              <a:rPr lang="es-PE" sz="1400" baseline="0" dirty="0" err="1" smtClean="0"/>
              <a:t>this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study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core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elements</a:t>
            </a:r>
            <a:r>
              <a:rPr lang="es-PE" sz="1400" baseline="0" dirty="0" smtClean="0"/>
              <a:t> of </a:t>
            </a:r>
            <a:r>
              <a:rPr lang="es-PE" sz="1400" baseline="0" dirty="0" err="1" smtClean="0"/>
              <a:t>this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community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component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involve</a:t>
            </a:r>
            <a:r>
              <a:rPr lang="es-PE" sz="1400" baseline="0" dirty="0" smtClean="0"/>
              <a:t> a </a:t>
            </a:r>
            <a:r>
              <a:rPr lang="es-PE" sz="1400" baseline="0" dirty="0" err="1" smtClean="0"/>
              <a:t>leadership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group</a:t>
            </a:r>
            <a:r>
              <a:rPr lang="es-PE" sz="1400" baseline="0" dirty="0" smtClean="0"/>
              <a:t>, a </a:t>
            </a:r>
            <a:r>
              <a:rPr lang="es-PE" sz="1400" baseline="0" dirty="0" err="1" smtClean="0"/>
              <a:t>community</a:t>
            </a:r>
            <a:r>
              <a:rPr lang="es-PE" sz="1400" baseline="0" dirty="0" smtClean="0"/>
              <a:t> center, </a:t>
            </a:r>
            <a:r>
              <a:rPr lang="es-PE" sz="1400" baseline="0" dirty="0" err="1" smtClean="0"/>
              <a:t>mobilization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activities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such</a:t>
            </a:r>
            <a:r>
              <a:rPr lang="es-PE" sz="1400" baseline="0" dirty="0" smtClean="0"/>
              <a:t> as </a:t>
            </a:r>
            <a:r>
              <a:rPr lang="es-PE" sz="1400" baseline="0" dirty="0" err="1" smtClean="0"/>
              <a:t>those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shown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here</a:t>
            </a:r>
            <a:r>
              <a:rPr lang="es-PE" sz="1400" baseline="0" dirty="0" smtClean="0"/>
              <a:t>; workshops, informal </a:t>
            </a:r>
            <a:r>
              <a:rPr lang="es-PE" sz="1400" baseline="0" dirty="0" err="1" smtClean="0"/>
              <a:t>outreach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ongoing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publicity</a:t>
            </a:r>
            <a:r>
              <a:rPr lang="es-PE" sz="1400" baseline="0" dirty="0" smtClean="0"/>
              <a:t>, and a staff of </a:t>
            </a:r>
            <a:r>
              <a:rPr lang="es-PE" sz="1400" baseline="0" dirty="0" err="1" smtClean="0"/>
              <a:t>two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coordinators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ongoing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process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evaluation</a:t>
            </a:r>
            <a:r>
              <a:rPr lang="es-PE" sz="1400" baseline="0" dirty="0" smtClean="0"/>
              <a:t> has </a:t>
            </a:r>
            <a:r>
              <a:rPr lang="es-PE" sz="1400" baseline="0" dirty="0" err="1" smtClean="0"/>
              <a:t>produced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some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early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evidence</a:t>
            </a:r>
            <a:r>
              <a:rPr lang="es-PE" sz="1400" baseline="0" dirty="0" smtClean="0"/>
              <a:t> </a:t>
            </a:r>
            <a:r>
              <a:rPr lang="es-PE" sz="1400" baseline="0" dirty="0" smtClean="0"/>
              <a:t>of </a:t>
            </a:r>
            <a:r>
              <a:rPr lang="es-PE" sz="1400" baseline="0" dirty="0" err="1" smtClean="0"/>
              <a:t>potential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effectiveness</a:t>
            </a:r>
            <a:r>
              <a:rPr lang="es-PE" sz="1400" baseline="0" dirty="0" smtClean="0"/>
              <a:t>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40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773113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While</a:t>
            </a:r>
            <a:r>
              <a:rPr lang="es-PE" sz="1400" dirty="0" smtClean="0"/>
              <a:t> </a:t>
            </a:r>
            <a:r>
              <a:rPr lang="es-PE" sz="1400" dirty="0" err="1" smtClean="0"/>
              <a:t>the</a:t>
            </a:r>
            <a:r>
              <a:rPr lang="es-PE" sz="1400" dirty="0" smtClean="0"/>
              <a:t> </a:t>
            </a:r>
            <a:r>
              <a:rPr lang="es-PE" sz="1400" dirty="0" err="1" smtClean="0"/>
              <a:t>intervention</a:t>
            </a:r>
            <a:r>
              <a:rPr lang="es-PE" sz="1400" dirty="0" smtClean="0"/>
              <a:t> </a:t>
            </a:r>
            <a:r>
              <a:rPr lang="es-PE" sz="1400" dirty="0" err="1" smtClean="0"/>
              <a:t>is</a:t>
            </a:r>
            <a:r>
              <a:rPr lang="es-PE" sz="1400" dirty="0" smtClean="0"/>
              <a:t> </a:t>
            </a:r>
            <a:r>
              <a:rPr lang="es-PE" sz="1400" dirty="0" err="1" smtClean="0"/>
              <a:t>not</a:t>
            </a:r>
            <a:r>
              <a:rPr lang="es-PE" sz="1400" dirty="0" smtClean="0"/>
              <a:t> </a:t>
            </a:r>
            <a:r>
              <a:rPr lang="es-PE" sz="1400" dirty="0" err="1" smtClean="0"/>
              <a:t>limited</a:t>
            </a:r>
            <a:r>
              <a:rPr lang="es-PE" sz="1400" dirty="0" smtClean="0"/>
              <a:t> to Young MSM, </a:t>
            </a:r>
            <a:r>
              <a:rPr lang="es-PE" sz="1400" dirty="0" err="1" smtClean="0"/>
              <a:t>we</a:t>
            </a:r>
            <a:r>
              <a:rPr lang="es-PE" sz="1400" dirty="0" smtClean="0"/>
              <a:t> </a:t>
            </a:r>
            <a:r>
              <a:rPr lang="es-PE" sz="1400" dirty="0" err="1" smtClean="0"/>
              <a:t>have</a:t>
            </a:r>
            <a:r>
              <a:rPr lang="es-PE" sz="1400" dirty="0" smtClean="0"/>
              <a:t> </a:t>
            </a:r>
            <a:r>
              <a:rPr lang="es-PE" sz="1400" dirty="0" err="1" smtClean="0"/>
              <a:t>observed</a:t>
            </a:r>
            <a:r>
              <a:rPr lang="es-PE" sz="1400" dirty="0" smtClean="0"/>
              <a:t> a</a:t>
            </a:r>
            <a:r>
              <a:rPr lang="es-PE" sz="1400" baseline="0" dirty="0" smtClean="0"/>
              <a:t> considerable </a:t>
            </a:r>
            <a:r>
              <a:rPr lang="es-PE" sz="1400" baseline="0" dirty="0" err="1" smtClean="0"/>
              <a:t>increase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their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participation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Such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increase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seems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related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several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reasoms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not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only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including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many</a:t>
            </a:r>
            <a:r>
              <a:rPr lang="es-PE" sz="1400" baseline="0" dirty="0" smtClean="0"/>
              <a:t> HIV-</a:t>
            </a:r>
            <a:r>
              <a:rPr lang="es-PE" sz="1400" baseline="0" dirty="0" err="1" smtClean="0"/>
              <a:t>related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resources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that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program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offers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concerning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information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increased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access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testing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linkage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care</a:t>
            </a:r>
            <a:r>
              <a:rPr lang="es-PE" sz="1400" baseline="0" dirty="0" smtClean="0"/>
              <a:t>, and </a:t>
            </a:r>
            <a:r>
              <a:rPr lang="es-PE" sz="1400" baseline="0" dirty="0" err="1" smtClean="0"/>
              <a:t>group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work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deal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with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stigma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There</a:t>
            </a:r>
            <a:r>
              <a:rPr lang="es-PE" sz="1400" baseline="0" dirty="0" smtClean="0"/>
              <a:t> are </a:t>
            </a:r>
            <a:r>
              <a:rPr lang="es-PE" sz="1400" baseline="0" dirty="0" err="1" smtClean="0"/>
              <a:t>also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factors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related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increased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opportunities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resources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for</a:t>
            </a:r>
            <a:r>
              <a:rPr lang="es-PE" sz="1400" baseline="0" dirty="0" smtClean="0"/>
              <a:t> personal </a:t>
            </a:r>
            <a:r>
              <a:rPr lang="es-PE" sz="1400" baseline="0" dirty="0" err="1" smtClean="0"/>
              <a:t>development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well-being</a:t>
            </a:r>
            <a:r>
              <a:rPr lang="es-PE" sz="1400" baseline="0" dirty="0" smtClean="0"/>
              <a:t> in a </a:t>
            </a:r>
            <a:r>
              <a:rPr lang="es-PE" sz="1400" baseline="0" dirty="0" err="1" smtClean="0"/>
              <a:t>safe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welcoming</a:t>
            </a:r>
            <a:r>
              <a:rPr lang="es-PE" sz="1400" baseline="0" dirty="0" smtClean="0"/>
              <a:t> social </a:t>
            </a:r>
            <a:r>
              <a:rPr lang="es-PE" sz="1400" baseline="0" dirty="0" err="1" smtClean="0"/>
              <a:t>space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where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friendly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interaction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with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older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men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transwomen</a:t>
            </a:r>
            <a:r>
              <a:rPr lang="es-PE" sz="1400" baseline="0" dirty="0" smtClean="0"/>
              <a:t>, and </a:t>
            </a:r>
            <a:r>
              <a:rPr lang="es-PE" sz="1400" baseline="0" dirty="0" err="1" smtClean="0"/>
              <a:t>with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coordinators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appealing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those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who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have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eyes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see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ears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hear</a:t>
            </a:r>
            <a:r>
              <a:rPr lang="es-PE" sz="1400" baseline="0" dirty="0" smtClean="0"/>
              <a:t>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41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347168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Finally</a:t>
            </a:r>
            <a:r>
              <a:rPr lang="es-PE" sz="1400" dirty="0" smtClean="0"/>
              <a:t>, UNICEF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conducted</a:t>
            </a:r>
            <a:r>
              <a:rPr lang="es-PE" sz="1400" baseline="0" dirty="0" smtClean="0"/>
              <a:t> a </a:t>
            </a:r>
            <a:r>
              <a:rPr lang="es-PE" sz="1400" baseline="0" dirty="0" err="1" smtClean="0"/>
              <a:t>pilot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project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focused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leadership</a:t>
            </a:r>
            <a:r>
              <a:rPr lang="es-PE" sz="1400" baseline="0" dirty="0" smtClean="0"/>
              <a:t> training of 30 LGBT </a:t>
            </a:r>
            <a:r>
              <a:rPr lang="es-PE" sz="1400" baseline="0" dirty="0" err="1" smtClean="0"/>
              <a:t>adolescents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who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were</a:t>
            </a:r>
            <a:r>
              <a:rPr lang="es-PE" sz="1400" baseline="0" dirty="0" smtClean="0"/>
              <a:t> natural </a:t>
            </a:r>
            <a:r>
              <a:rPr lang="es-PE" sz="1400" baseline="0" dirty="0" err="1" smtClean="0"/>
              <a:t>leaders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their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regions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Brazil</a:t>
            </a:r>
            <a:r>
              <a:rPr lang="es-PE" sz="1400" baseline="0" dirty="0" smtClean="0"/>
              <a:t>, </a:t>
            </a:r>
            <a:r>
              <a:rPr lang="es-PE" sz="1400" baseline="0" dirty="0" smtClean="0"/>
              <a:t>and a new round at a </a:t>
            </a:r>
            <a:r>
              <a:rPr lang="es-PE" sz="1400" baseline="0" dirty="0" err="1" smtClean="0"/>
              <a:t>later</a:t>
            </a:r>
            <a:r>
              <a:rPr lang="es-PE" sz="1400" baseline="0" dirty="0" smtClean="0"/>
              <a:t> time, </a:t>
            </a:r>
            <a:r>
              <a:rPr lang="es-PE" sz="1400" baseline="0" dirty="0" err="1" smtClean="0"/>
              <a:t>through</a:t>
            </a:r>
            <a:r>
              <a:rPr lang="es-PE" sz="1400" baseline="0" dirty="0" smtClean="0"/>
              <a:t> online </a:t>
            </a:r>
            <a:r>
              <a:rPr lang="es-PE" sz="1400" baseline="0" dirty="0" err="1" smtClean="0"/>
              <a:t>tools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Project </a:t>
            </a:r>
            <a:r>
              <a:rPr lang="es-PE" sz="1400" baseline="0" dirty="0" err="1" smtClean="0"/>
              <a:t>had</a:t>
            </a:r>
            <a:r>
              <a:rPr lang="es-PE" sz="1400" baseline="0" dirty="0" smtClean="0"/>
              <a:t> online </a:t>
            </a:r>
            <a:r>
              <a:rPr lang="es-PE" sz="1400" baseline="0" dirty="0" err="1" smtClean="0"/>
              <a:t>presence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through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various</a:t>
            </a:r>
            <a:r>
              <a:rPr lang="es-PE" sz="1400" baseline="0" dirty="0" smtClean="0"/>
              <a:t> social media and </a:t>
            </a:r>
            <a:r>
              <a:rPr lang="es-PE" sz="1400" baseline="0" dirty="0" err="1" smtClean="0"/>
              <a:t>websites</a:t>
            </a:r>
            <a:r>
              <a:rPr lang="es-PE" sz="1400" baseline="0" dirty="0" smtClean="0"/>
              <a:t>, and </a:t>
            </a:r>
            <a:r>
              <a:rPr lang="es-PE" sz="1400" baseline="0" dirty="0" err="1" smtClean="0"/>
              <a:t>conducted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advocacy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various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public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spaces</a:t>
            </a:r>
            <a:r>
              <a:rPr lang="es-PE" sz="1400" baseline="0" dirty="0" smtClean="0"/>
              <a:t>.</a:t>
            </a:r>
          </a:p>
          <a:p>
            <a:endParaRPr lang="es-PE" sz="1400" baseline="0" dirty="0" smtClean="0"/>
          </a:p>
          <a:p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team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indicates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that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Project </a:t>
            </a:r>
            <a:r>
              <a:rPr lang="es-PE" sz="1400" baseline="0" dirty="0" err="1" smtClean="0"/>
              <a:t>achieved</a:t>
            </a:r>
            <a:r>
              <a:rPr lang="es-PE" sz="1400" baseline="0" dirty="0" smtClean="0"/>
              <a:t> more </a:t>
            </a:r>
            <a:r>
              <a:rPr lang="es-PE" sz="1400" baseline="0" dirty="0" err="1" smtClean="0"/>
              <a:t>visibility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for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group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contributed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public</a:t>
            </a:r>
            <a:r>
              <a:rPr lang="es-PE" sz="1400" baseline="0" dirty="0" smtClean="0"/>
              <a:t> debate </a:t>
            </a:r>
            <a:r>
              <a:rPr lang="es-PE" sz="1400" baseline="0" dirty="0" err="1" smtClean="0"/>
              <a:t>on</a:t>
            </a:r>
            <a:r>
              <a:rPr lang="es-PE" sz="1400" baseline="0" dirty="0" smtClean="0"/>
              <a:t> sexual </a:t>
            </a:r>
            <a:r>
              <a:rPr lang="es-PE" sz="1400" baseline="0" dirty="0" err="1" smtClean="0"/>
              <a:t>diversity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mediated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provision</a:t>
            </a:r>
            <a:r>
              <a:rPr lang="es-PE" sz="1400" baseline="0" dirty="0" smtClean="0"/>
              <a:t> of peer </a:t>
            </a:r>
            <a:r>
              <a:rPr lang="es-PE" sz="1400" baseline="0" dirty="0" err="1" smtClean="0"/>
              <a:t>support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from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trained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leaders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other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adolescents</a:t>
            </a:r>
            <a:r>
              <a:rPr lang="es-PE" sz="1400" baseline="0" dirty="0" smtClean="0"/>
              <a:t>, and </a:t>
            </a:r>
            <a:r>
              <a:rPr lang="es-PE" sz="1400" baseline="0" dirty="0" err="1" smtClean="0"/>
              <a:t>overall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bridged</a:t>
            </a:r>
            <a:r>
              <a:rPr lang="es-PE" sz="1400" baseline="0" dirty="0" smtClean="0"/>
              <a:t> crucial gaps.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42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011817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Let</a:t>
            </a:r>
            <a:r>
              <a:rPr lang="es-PE" sz="1400" dirty="0" smtClean="0"/>
              <a:t> me </a:t>
            </a:r>
            <a:r>
              <a:rPr lang="es-PE" sz="1400" dirty="0" err="1" smtClean="0"/>
              <a:t>conclude</a:t>
            </a:r>
            <a:r>
              <a:rPr lang="es-PE" sz="1400" dirty="0" smtClean="0"/>
              <a:t> </a:t>
            </a:r>
            <a:r>
              <a:rPr lang="es-PE" sz="1400" dirty="0" err="1" smtClean="0"/>
              <a:t>with</a:t>
            </a:r>
            <a:r>
              <a:rPr lang="es-PE" sz="1400" dirty="0" smtClean="0"/>
              <a:t> a </a:t>
            </a:r>
            <a:r>
              <a:rPr lang="es-PE" sz="1400" dirty="0" err="1" smtClean="0"/>
              <a:t>few</a:t>
            </a:r>
            <a:r>
              <a:rPr lang="es-PE" sz="1400" dirty="0" smtClean="0"/>
              <a:t> </a:t>
            </a:r>
            <a:r>
              <a:rPr lang="es-PE" sz="1400" dirty="0" err="1" smtClean="0"/>
              <a:t>take</a:t>
            </a:r>
            <a:r>
              <a:rPr lang="es-PE" sz="1400" dirty="0" smtClean="0"/>
              <a:t>-home </a:t>
            </a:r>
            <a:r>
              <a:rPr lang="es-PE" sz="1400" dirty="0" err="1" smtClean="0"/>
              <a:t>messages</a:t>
            </a:r>
            <a:r>
              <a:rPr lang="es-PE" sz="1400" dirty="0" smtClean="0"/>
              <a:t>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43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710954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5725" lvl="1"/>
            <a:r>
              <a:rPr lang="es-PE" sz="1400" dirty="0" err="1"/>
              <a:t>T</a:t>
            </a:r>
            <a:r>
              <a:rPr lang="es-PE" sz="1400" dirty="0" err="1" smtClean="0"/>
              <a:t>oday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have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gone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through</a:t>
            </a:r>
            <a:r>
              <a:rPr lang="es-PE" sz="1400" baseline="0" dirty="0" smtClean="0"/>
              <a:t> data </a:t>
            </a:r>
            <a:r>
              <a:rPr lang="es-PE" sz="1400" baseline="0" dirty="0" err="1" smtClean="0"/>
              <a:t>indicating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that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there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a </a:t>
            </a:r>
            <a:r>
              <a:rPr lang="es-PE" sz="1400" baseline="0" dirty="0" err="1" smtClean="0"/>
              <a:t>significant</a:t>
            </a:r>
            <a:r>
              <a:rPr lang="es-PE" sz="1400" baseline="0" dirty="0" smtClean="0"/>
              <a:t> HIV </a:t>
            </a:r>
            <a:r>
              <a:rPr lang="es-PE" sz="1400" baseline="0" dirty="0" err="1" smtClean="0"/>
              <a:t>problem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among</a:t>
            </a:r>
            <a:r>
              <a:rPr lang="es-PE" sz="1400" baseline="0" dirty="0" smtClean="0"/>
              <a:t> Young MSM in </a:t>
            </a:r>
            <a:r>
              <a:rPr lang="es-PE" sz="1400" baseline="0" dirty="0" err="1" smtClean="0"/>
              <a:t>our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region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with</a:t>
            </a:r>
            <a:r>
              <a:rPr lang="es-PE" sz="1400" baseline="0" dirty="0" smtClean="0"/>
              <a:t> HIV </a:t>
            </a:r>
            <a:r>
              <a:rPr lang="es-PE" sz="1400" baseline="0" dirty="0" smtClean="0"/>
              <a:t>and STI </a:t>
            </a:r>
            <a:r>
              <a:rPr lang="es-PE" sz="1400" baseline="0" dirty="0" err="1" smtClean="0"/>
              <a:t>incidences</a:t>
            </a:r>
            <a:r>
              <a:rPr lang="es-PE" sz="1400" baseline="0" dirty="0" smtClean="0"/>
              <a:t> similar to </a:t>
            </a:r>
            <a:r>
              <a:rPr lang="es-PE" sz="1400" baseline="0" dirty="0" err="1" smtClean="0"/>
              <a:t>older</a:t>
            </a:r>
            <a:r>
              <a:rPr lang="es-PE" sz="1400" baseline="0" dirty="0" smtClean="0"/>
              <a:t> MSM</a:t>
            </a:r>
            <a:r>
              <a:rPr lang="es-PE" sz="1400" dirty="0" smtClean="0"/>
              <a:t> figures; </a:t>
            </a:r>
            <a:r>
              <a:rPr lang="es-PE" sz="1400" dirty="0" err="1" smtClean="0"/>
              <a:t>while</a:t>
            </a:r>
            <a:r>
              <a:rPr lang="es-PE" sz="1400" dirty="0" smtClean="0"/>
              <a:t> ART </a:t>
            </a:r>
            <a:r>
              <a:rPr lang="es-PE" sz="1400" dirty="0" err="1" smtClean="0"/>
              <a:t>coverage</a:t>
            </a:r>
            <a:r>
              <a:rPr lang="es-PE" sz="1400" dirty="0" smtClean="0"/>
              <a:t> </a:t>
            </a:r>
            <a:r>
              <a:rPr lang="es-PE" sz="1400" dirty="0" err="1" smtClean="0"/>
              <a:t>among</a:t>
            </a:r>
            <a:r>
              <a:rPr lang="es-PE" sz="1400" dirty="0" smtClean="0"/>
              <a:t> </a:t>
            </a:r>
            <a:r>
              <a:rPr lang="es-PE" sz="1400" dirty="0" err="1" smtClean="0"/>
              <a:t>those</a:t>
            </a:r>
            <a:r>
              <a:rPr lang="es-PE" sz="1400" dirty="0" smtClean="0"/>
              <a:t> </a:t>
            </a:r>
            <a:r>
              <a:rPr lang="es-PE" sz="1400" dirty="0" err="1" smtClean="0"/>
              <a:t>diagnosed</a:t>
            </a:r>
            <a:r>
              <a:rPr lang="es-PE" sz="1400" dirty="0" smtClean="0"/>
              <a:t>, and </a:t>
            </a:r>
            <a:r>
              <a:rPr lang="es-PE" sz="1400" dirty="0" err="1" smtClean="0"/>
              <a:t>especially</a:t>
            </a:r>
            <a:r>
              <a:rPr lang="es-PE" sz="1400" dirty="0" smtClean="0"/>
              <a:t> viral </a:t>
            </a:r>
            <a:r>
              <a:rPr lang="es-PE" sz="1400" dirty="0" err="1" smtClean="0"/>
              <a:t>suppression</a:t>
            </a:r>
            <a:r>
              <a:rPr lang="es-PE" sz="1400" dirty="0" smtClean="0"/>
              <a:t> of </a:t>
            </a:r>
            <a:r>
              <a:rPr lang="es-PE" sz="1400" dirty="0" err="1" smtClean="0"/>
              <a:t>the</a:t>
            </a:r>
            <a:r>
              <a:rPr lang="es-PE" sz="1400" dirty="0" smtClean="0"/>
              <a:t> </a:t>
            </a:r>
            <a:r>
              <a:rPr lang="es-PE" sz="1400" dirty="0" err="1" smtClean="0"/>
              <a:t>latter</a:t>
            </a:r>
            <a:r>
              <a:rPr lang="es-PE" sz="1400" dirty="0" smtClean="0"/>
              <a:t>, are </a:t>
            </a:r>
            <a:r>
              <a:rPr lang="es-PE" sz="1400" dirty="0" err="1" smtClean="0"/>
              <a:t>much</a:t>
            </a:r>
            <a:r>
              <a:rPr lang="es-PE" sz="1400" dirty="0" smtClean="0"/>
              <a:t> </a:t>
            </a:r>
            <a:r>
              <a:rPr lang="es-PE" sz="1400" dirty="0" err="1" smtClean="0"/>
              <a:t>lower</a:t>
            </a:r>
            <a:r>
              <a:rPr lang="es-PE" sz="1400" dirty="0"/>
              <a:t> </a:t>
            </a:r>
            <a:r>
              <a:rPr lang="es-PE" sz="1400" dirty="0" err="1" smtClean="0"/>
              <a:t>than</a:t>
            </a:r>
            <a:r>
              <a:rPr lang="es-PE" sz="1400" dirty="0" smtClean="0"/>
              <a:t> </a:t>
            </a:r>
            <a:r>
              <a:rPr lang="es-PE" sz="1400" dirty="0" err="1" smtClean="0"/>
              <a:t>among</a:t>
            </a:r>
            <a:r>
              <a:rPr lang="es-PE" sz="1400" dirty="0" smtClean="0"/>
              <a:t> </a:t>
            </a:r>
            <a:r>
              <a:rPr lang="es-PE" sz="1400" dirty="0" err="1" smtClean="0"/>
              <a:t>older</a:t>
            </a:r>
            <a:r>
              <a:rPr lang="es-PE" sz="1400" dirty="0" smtClean="0"/>
              <a:t> MSM.</a:t>
            </a:r>
          </a:p>
          <a:p>
            <a:pPr marL="85725" lvl="1"/>
            <a:endParaRPr lang="es-PE" sz="1400" baseline="0" dirty="0" smtClean="0"/>
          </a:p>
          <a:p>
            <a:pPr marL="85725" lvl="1"/>
            <a:r>
              <a:rPr lang="es-PE" sz="1400" baseline="0" dirty="0" err="1" smtClean="0"/>
              <a:t>This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alarming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trend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regional HIV </a:t>
            </a:r>
            <a:r>
              <a:rPr lang="es-PE" sz="1400" baseline="0" dirty="0" err="1" smtClean="0"/>
              <a:t>epidemic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by</a:t>
            </a:r>
            <a:r>
              <a:rPr lang="es-PE" sz="1400" baseline="0" dirty="0" smtClean="0"/>
              <a:t> no </a:t>
            </a:r>
            <a:r>
              <a:rPr lang="es-PE" sz="1400" baseline="0" dirty="0" err="1" smtClean="0"/>
              <a:t>means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recent</a:t>
            </a:r>
            <a:r>
              <a:rPr lang="es-PE" sz="1400" baseline="0" dirty="0" smtClean="0"/>
              <a:t> – </a:t>
            </a:r>
            <a:r>
              <a:rPr lang="es-PE" sz="1400" baseline="0" dirty="0" err="1" smtClean="0"/>
              <a:t>it</a:t>
            </a:r>
            <a:r>
              <a:rPr lang="es-PE" sz="1400" baseline="0" dirty="0" smtClean="0"/>
              <a:t> has </a:t>
            </a:r>
            <a:r>
              <a:rPr lang="es-PE" sz="1400" baseline="0" dirty="0" err="1" smtClean="0"/>
              <a:t>been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going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for</a:t>
            </a:r>
            <a:r>
              <a:rPr lang="es-PE" sz="1400" baseline="0" dirty="0" smtClean="0"/>
              <a:t> </a:t>
            </a:r>
            <a:r>
              <a:rPr lang="es-PE" sz="1400" baseline="0" dirty="0" smtClean="0"/>
              <a:t>more</a:t>
            </a:r>
            <a:r>
              <a:rPr lang="es-PE" sz="1400" dirty="0" smtClean="0"/>
              <a:t> </a:t>
            </a:r>
            <a:r>
              <a:rPr lang="es-PE" sz="1400" dirty="0" err="1" smtClean="0"/>
              <a:t>than</a:t>
            </a:r>
            <a:r>
              <a:rPr lang="es-PE" sz="1400" dirty="0" smtClean="0"/>
              <a:t> a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decade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Sadly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news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about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epidemic</a:t>
            </a:r>
            <a:r>
              <a:rPr lang="es-PE" sz="1400" dirty="0" smtClean="0"/>
              <a:t> </a:t>
            </a:r>
            <a:r>
              <a:rPr lang="es-PE" sz="1400" dirty="0" err="1" smtClean="0"/>
              <a:t>growth</a:t>
            </a:r>
            <a:r>
              <a:rPr lang="es-PE" sz="1400" dirty="0" smtClean="0"/>
              <a:t> </a:t>
            </a:r>
            <a:r>
              <a:rPr lang="es-PE" sz="1400" dirty="0" err="1" smtClean="0"/>
              <a:t>among</a:t>
            </a:r>
            <a:r>
              <a:rPr lang="es-PE" sz="1400" dirty="0" smtClean="0"/>
              <a:t> MSM, </a:t>
            </a:r>
            <a:r>
              <a:rPr lang="es-PE" sz="1400" dirty="0" err="1" smtClean="0"/>
              <a:t>or</a:t>
            </a:r>
            <a:r>
              <a:rPr lang="es-PE" sz="1400" dirty="0" smtClean="0"/>
              <a:t> </a:t>
            </a:r>
            <a:r>
              <a:rPr lang="es-PE" sz="1400" dirty="0" err="1" smtClean="0"/>
              <a:t>among</a:t>
            </a:r>
            <a:r>
              <a:rPr lang="es-PE" sz="1400" dirty="0" smtClean="0"/>
              <a:t> </a:t>
            </a:r>
            <a:r>
              <a:rPr lang="es-PE" sz="1400" dirty="0" err="1" smtClean="0"/>
              <a:t>men</a:t>
            </a:r>
            <a:r>
              <a:rPr lang="es-PE" sz="1400" dirty="0" smtClean="0"/>
              <a:t> in general, </a:t>
            </a:r>
            <a:r>
              <a:rPr lang="es-PE" sz="1400" dirty="0" err="1" smtClean="0"/>
              <a:t>for</a:t>
            </a:r>
            <a:r>
              <a:rPr lang="es-PE" sz="1400" dirty="0" smtClean="0"/>
              <a:t> </a:t>
            </a:r>
            <a:r>
              <a:rPr lang="es-PE" sz="1400" dirty="0" err="1" smtClean="0"/>
              <a:t>that</a:t>
            </a:r>
            <a:r>
              <a:rPr lang="es-PE" sz="1400" dirty="0" smtClean="0"/>
              <a:t> sake, </a:t>
            </a:r>
            <a:r>
              <a:rPr lang="es-PE" sz="1400" dirty="0" err="1" smtClean="0"/>
              <a:t>have</a:t>
            </a:r>
            <a:r>
              <a:rPr lang="es-PE" sz="1400" dirty="0" smtClean="0"/>
              <a:t> </a:t>
            </a:r>
            <a:r>
              <a:rPr lang="es-PE" sz="1400" dirty="0" err="1" smtClean="0"/>
              <a:t>been</a:t>
            </a:r>
            <a:r>
              <a:rPr lang="es-PE" sz="1400" dirty="0" smtClean="0"/>
              <a:t> more </a:t>
            </a:r>
            <a:r>
              <a:rPr lang="es-PE" sz="1400" dirty="0" err="1" smtClean="0"/>
              <a:t>likely</a:t>
            </a:r>
            <a:r>
              <a:rPr lang="es-PE" sz="1400" dirty="0" smtClean="0"/>
              <a:t> to </a:t>
            </a:r>
            <a:r>
              <a:rPr lang="es-PE" sz="1400" dirty="0" err="1" smtClean="0"/>
              <a:t>remain</a:t>
            </a:r>
            <a:r>
              <a:rPr lang="es-PE" sz="1400" dirty="0" smtClean="0"/>
              <a:t> </a:t>
            </a:r>
            <a:r>
              <a:rPr lang="es-PE" sz="1400" dirty="0" err="1" smtClean="0"/>
              <a:t>unchecked</a:t>
            </a:r>
            <a:r>
              <a:rPr lang="es-PE" sz="1400" dirty="0" smtClean="0"/>
              <a:t> in </a:t>
            </a:r>
            <a:r>
              <a:rPr lang="es-PE" sz="1400" dirty="0" err="1" smtClean="0"/>
              <a:t>the</a:t>
            </a:r>
            <a:r>
              <a:rPr lang="es-PE" sz="1400" dirty="0" smtClean="0"/>
              <a:t> global HIV </a:t>
            </a:r>
            <a:r>
              <a:rPr lang="es-PE" sz="1400" dirty="0" err="1" smtClean="0"/>
              <a:t>discussions</a:t>
            </a:r>
            <a:r>
              <a:rPr lang="es-PE" sz="1400" dirty="0" smtClean="0"/>
              <a:t>, as </a:t>
            </a:r>
            <a:r>
              <a:rPr lang="es-PE" sz="1400" dirty="0" err="1" smtClean="0"/>
              <a:t>if</a:t>
            </a:r>
            <a:r>
              <a:rPr lang="es-PE" sz="1400" dirty="0" smtClean="0"/>
              <a:t> </a:t>
            </a:r>
            <a:r>
              <a:rPr lang="es-PE" sz="1400" dirty="0" err="1" smtClean="0"/>
              <a:t>connections</a:t>
            </a:r>
            <a:r>
              <a:rPr lang="es-PE" sz="1400" dirty="0" smtClean="0"/>
              <a:t> </a:t>
            </a:r>
            <a:r>
              <a:rPr lang="es-PE" sz="1400" dirty="0" err="1" smtClean="0"/>
              <a:t>with</a:t>
            </a:r>
            <a:r>
              <a:rPr lang="es-PE" sz="1400" dirty="0" smtClean="0"/>
              <a:t> </a:t>
            </a:r>
            <a:r>
              <a:rPr lang="es-PE" sz="1400" dirty="0" err="1" smtClean="0"/>
              <a:t>the</a:t>
            </a:r>
            <a:r>
              <a:rPr lang="es-PE" sz="1400" dirty="0" smtClean="0"/>
              <a:t> </a:t>
            </a:r>
            <a:r>
              <a:rPr lang="es-PE" sz="1400" dirty="0" err="1" smtClean="0"/>
              <a:t>circulation</a:t>
            </a:r>
            <a:r>
              <a:rPr lang="es-PE" sz="1400" dirty="0" smtClean="0"/>
              <a:t> of HIV </a:t>
            </a:r>
            <a:r>
              <a:rPr lang="es-PE" sz="1400" dirty="0" err="1" smtClean="0"/>
              <a:t>among</a:t>
            </a:r>
            <a:r>
              <a:rPr lang="es-PE" sz="1400" dirty="0" smtClean="0"/>
              <a:t> </a:t>
            </a:r>
            <a:r>
              <a:rPr lang="es-PE" sz="1400" dirty="0" err="1" smtClean="0"/>
              <a:t>women</a:t>
            </a:r>
            <a:r>
              <a:rPr lang="es-PE" sz="1400" dirty="0" smtClean="0"/>
              <a:t> </a:t>
            </a:r>
            <a:r>
              <a:rPr lang="es-PE" sz="1400" dirty="0" err="1" smtClean="0"/>
              <a:t>did</a:t>
            </a:r>
            <a:r>
              <a:rPr lang="es-PE" sz="1400" dirty="0" smtClean="0"/>
              <a:t> </a:t>
            </a:r>
            <a:r>
              <a:rPr lang="es-PE" sz="1400" dirty="0" err="1" smtClean="0"/>
              <a:t>not</a:t>
            </a:r>
            <a:r>
              <a:rPr lang="es-PE" sz="1400" dirty="0" smtClean="0"/>
              <a:t> </a:t>
            </a:r>
            <a:r>
              <a:rPr lang="es-PE" sz="1400" dirty="0" err="1" smtClean="0"/>
              <a:t>exist</a:t>
            </a:r>
            <a:r>
              <a:rPr lang="es-PE" sz="1400" dirty="0" smtClean="0"/>
              <a:t>.</a:t>
            </a:r>
            <a:endParaRPr lang="es-PE" sz="1400" baseline="0" dirty="0" smtClean="0"/>
          </a:p>
          <a:p>
            <a:pPr marL="85725" lvl="1"/>
            <a:endParaRPr lang="es-PE" sz="1400" baseline="0" dirty="0" smtClean="0"/>
          </a:p>
          <a:p>
            <a:pPr marL="85725" lvl="1"/>
            <a:r>
              <a:rPr lang="es-PE" sz="1400" baseline="0" dirty="0" err="1" smtClean="0"/>
              <a:t>Its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immediate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determinants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include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increase</a:t>
            </a:r>
            <a:r>
              <a:rPr lang="es-PE" sz="1400" dirty="0" smtClean="0"/>
              <a:t> in </a:t>
            </a:r>
            <a:r>
              <a:rPr lang="es-PE" sz="140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numbers</a:t>
            </a:r>
            <a:r>
              <a:rPr lang="es-PE" sz="1400" baseline="0" dirty="0" smtClean="0"/>
              <a:t> of sexual</a:t>
            </a:r>
            <a:r>
              <a:rPr lang="es-PE" sz="1400" dirty="0" smtClean="0"/>
              <a:t> </a:t>
            </a:r>
            <a:r>
              <a:rPr lang="es-PE" sz="1400" dirty="0" err="1" smtClean="0"/>
              <a:t>acts</a:t>
            </a:r>
            <a:r>
              <a:rPr lang="es-PE" sz="1400" dirty="0" smtClean="0"/>
              <a:t> and of </a:t>
            </a:r>
            <a:r>
              <a:rPr lang="es-PE" sz="1400" baseline="0" dirty="0" smtClean="0"/>
              <a:t>casual </a:t>
            </a:r>
            <a:r>
              <a:rPr lang="es-PE" sz="1400" baseline="0" dirty="0" err="1" smtClean="0"/>
              <a:t>partners</a:t>
            </a:r>
            <a:r>
              <a:rPr lang="es-PE" sz="1400" baseline="0" dirty="0" smtClean="0"/>
              <a:t>, in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context</a:t>
            </a:r>
            <a:r>
              <a:rPr lang="es-PE" sz="1400" baseline="0" dirty="0" smtClean="0"/>
              <a:t> of a </a:t>
            </a:r>
            <a:r>
              <a:rPr lang="es-PE" sz="1400" baseline="0" dirty="0" err="1" smtClean="0"/>
              <a:t>fall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condom</a:t>
            </a:r>
            <a:r>
              <a:rPr lang="es-PE" sz="1400" baseline="0" dirty="0" smtClean="0"/>
              <a:t> use </a:t>
            </a:r>
            <a:r>
              <a:rPr lang="es-PE" sz="1400" baseline="0" dirty="0" err="1" smtClean="0"/>
              <a:t>without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meaningful</a:t>
            </a:r>
            <a:r>
              <a:rPr lang="es-PE" sz="1400" baseline="0" dirty="0" smtClean="0"/>
              <a:t> </a:t>
            </a:r>
            <a:r>
              <a:rPr lang="es-PE" sz="1400" baseline="0" dirty="0" smtClean="0"/>
              <a:t>roll-</a:t>
            </a:r>
            <a:r>
              <a:rPr lang="es-PE" sz="1400" baseline="0" dirty="0" err="1" smtClean="0"/>
              <a:t>out</a:t>
            </a:r>
            <a:r>
              <a:rPr lang="es-PE" sz="1400" baseline="0" dirty="0" smtClean="0"/>
              <a:t> of </a:t>
            </a:r>
            <a:r>
              <a:rPr lang="es-PE" sz="1400" baseline="0" dirty="0" err="1" smtClean="0"/>
              <a:t>PrEP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Drug</a:t>
            </a:r>
            <a:r>
              <a:rPr lang="es-PE" sz="1400" baseline="0" dirty="0" smtClean="0"/>
              <a:t> use to </a:t>
            </a:r>
            <a:r>
              <a:rPr lang="es-PE" sz="1400" baseline="0" dirty="0" err="1" smtClean="0"/>
              <a:t>enhance</a:t>
            </a:r>
            <a:r>
              <a:rPr lang="es-PE" sz="1400" baseline="0" dirty="0" smtClean="0"/>
              <a:t> sexual </a:t>
            </a:r>
            <a:r>
              <a:rPr lang="es-PE" sz="1400" baseline="0" dirty="0" err="1" smtClean="0"/>
              <a:t>activity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also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common</a:t>
            </a:r>
            <a:r>
              <a:rPr lang="es-PE" sz="1400" baseline="0" dirty="0" smtClean="0"/>
              <a:t>. Young MSM </a:t>
            </a:r>
            <a:r>
              <a:rPr lang="es-PE" sz="1400" baseline="0" dirty="0" err="1" smtClean="0"/>
              <a:t>report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practices</a:t>
            </a:r>
            <a:r>
              <a:rPr lang="es-PE" sz="1400" baseline="0" dirty="0" smtClean="0"/>
              <a:t> similar to </a:t>
            </a:r>
            <a:r>
              <a:rPr lang="es-PE" sz="1400" baseline="0" dirty="0" err="1" smtClean="0"/>
              <a:t>those</a:t>
            </a:r>
            <a:r>
              <a:rPr lang="es-PE" sz="1400" baseline="0" dirty="0" smtClean="0"/>
              <a:t> of </a:t>
            </a:r>
            <a:r>
              <a:rPr lang="es-PE" sz="1400" baseline="0" dirty="0" err="1" smtClean="0"/>
              <a:t>older</a:t>
            </a:r>
            <a:r>
              <a:rPr lang="es-PE" sz="1400" baseline="0" dirty="0" smtClean="0"/>
              <a:t> MSM, and in </a:t>
            </a:r>
            <a:r>
              <a:rPr lang="es-PE" sz="1400" baseline="0" dirty="0" err="1" smtClean="0"/>
              <a:t>fact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report</a:t>
            </a:r>
            <a:r>
              <a:rPr lang="es-PE" sz="1400" baseline="0" dirty="0" smtClean="0"/>
              <a:t> more </a:t>
            </a:r>
            <a:r>
              <a:rPr lang="es-PE" sz="1400" baseline="0" dirty="0" err="1" smtClean="0"/>
              <a:t>frequent</a:t>
            </a:r>
            <a:r>
              <a:rPr lang="es-PE" sz="1400" baseline="0" dirty="0" smtClean="0"/>
              <a:t> mental </a:t>
            </a:r>
            <a:r>
              <a:rPr lang="es-PE" sz="1400" baseline="0" dirty="0" err="1" smtClean="0"/>
              <a:t>health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issues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also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generally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neglected</a:t>
            </a:r>
            <a:r>
              <a:rPr lang="es-PE" sz="1400" baseline="0" dirty="0" smtClean="0"/>
              <a:t>.</a:t>
            </a:r>
          </a:p>
          <a:p>
            <a:pPr lvl="1"/>
            <a:endParaRPr lang="es-PE" baseline="0" dirty="0" smtClean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44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701645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The</a:t>
            </a:r>
            <a:r>
              <a:rPr lang="es-PE" sz="1400" dirty="0" smtClean="0"/>
              <a:t> </a:t>
            </a:r>
            <a:r>
              <a:rPr lang="es-PE" sz="1400" dirty="0" err="1" smtClean="0"/>
              <a:t>key</a:t>
            </a:r>
            <a:r>
              <a:rPr lang="es-PE" sz="1400" dirty="0" smtClean="0"/>
              <a:t> </a:t>
            </a:r>
            <a:r>
              <a:rPr lang="es-PE" sz="1400" dirty="0" err="1" smtClean="0"/>
              <a:t>determinants</a:t>
            </a:r>
            <a:r>
              <a:rPr lang="es-PE" sz="1400" dirty="0" smtClean="0"/>
              <a:t> of </a:t>
            </a:r>
            <a:r>
              <a:rPr lang="es-PE" sz="1400" dirty="0" err="1" smtClean="0"/>
              <a:t>this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problem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include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legal </a:t>
            </a:r>
            <a:r>
              <a:rPr lang="es-PE" sz="1400" baseline="0" dirty="0" smtClean="0"/>
              <a:t>and</a:t>
            </a:r>
            <a:r>
              <a:rPr lang="es-PE" sz="1400" dirty="0" smtClean="0"/>
              <a:t> </a:t>
            </a:r>
            <a:r>
              <a:rPr lang="es-PE" sz="1400" dirty="0" err="1" smtClean="0"/>
              <a:t>other</a:t>
            </a:r>
            <a:r>
              <a:rPr lang="es-PE" sz="1400" dirty="0" smtClean="0"/>
              <a:t> </a:t>
            </a:r>
            <a:r>
              <a:rPr lang="es-PE" sz="1400" dirty="0" err="1" smtClean="0"/>
              <a:t>structural</a:t>
            </a:r>
            <a:r>
              <a:rPr lang="es-PE" sz="1400" dirty="0" smtClean="0"/>
              <a:t> </a:t>
            </a:r>
            <a:r>
              <a:rPr lang="es-PE" sz="1400" baseline="0" dirty="0" err="1" smtClean="0"/>
              <a:t>barriers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that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minors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others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face</a:t>
            </a:r>
            <a:r>
              <a:rPr lang="es-PE" sz="1400" baseline="0" dirty="0" smtClean="0"/>
              <a:t> </a:t>
            </a:r>
            <a:r>
              <a:rPr lang="es-PE" sz="1400" baseline="0" dirty="0" smtClean="0"/>
              <a:t>to </a:t>
            </a:r>
            <a:r>
              <a:rPr lang="es-PE" sz="1400" baseline="0" dirty="0" err="1" smtClean="0"/>
              <a:t>access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testing</a:t>
            </a:r>
            <a:r>
              <a:rPr lang="es-PE" sz="1400" baseline="0" dirty="0" smtClean="0"/>
              <a:t> and sexual </a:t>
            </a:r>
            <a:r>
              <a:rPr lang="es-PE" sz="1400" baseline="0" dirty="0" err="1" smtClean="0"/>
              <a:t>health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services</a:t>
            </a:r>
            <a:r>
              <a:rPr lang="es-PE" sz="1400" baseline="0" dirty="0" smtClean="0"/>
              <a:t>; a </a:t>
            </a:r>
            <a:r>
              <a:rPr lang="es-PE" sz="1400" baseline="0" dirty="0" err="1" smtClean="0"/>
              <a:t>highly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sexualized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mainstream</a:t>
            </a:r>
            <a:r>
              <a:rPr lang="es-PE" sz="1400" baseline="0" dirty="0" smtClean="0"/>
              <a:t> culture </a:t>
            </a:r>
            <a:r>
              <a:rPr lang="es-PE" sz="1400" baseline="0" dirty="0" err="1" smtClean="0"/>
              <a:t>facilitated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by</a:t>
            </a:r>
            <a:r>
              <a:rPr lang="es-PE" sz="1400" baseline="0" dirty="0" smtClean="0"/>
              <a:t> </a:t>
            </a:r>
            <a:r>
              <a:rPr lang="es-PE" sz="1400" dirty="0" err="1" smtClean="0"/>
              <a:t>the</a:t>
            </a:r>
            <a:r>
              <a:rPr lang="es-PE" sz="1400" baseline="0" dirty="0" smtClean="0"/>
              <a:t> internet; a </a:t>
            </a:r>
            <a:r>
              <a:rPr lang="es-PE" sz="1400" baseline="0" dirty="0" err="1" smtClean="0"/>
              <a:t>commodified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quickly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changing</a:t>
            </a:r>
            <a:r>
              <a:rPr lang="es-PE" sz="1400" baseline="0" dirty="0" smtClean="0"/>
              <a:t> gay </a:t>
            </a:r>
            <a:r>
              <a:rPr lang="es-PE" sz="1400" baseline="0" dirty="0" err="1" smtClean="0"/>
              <a:t>sexuality</a:t>
            </a:r>
            <a:r>
              <a:rPr lang="es-PE" sz="1400" baseline="0" dirty="0" smtClean="0"/>
              <a:t>; </a:t>
            </a:r>
            <a:r>
              <a:rPr lang="es-PE" sz="1400" baseline="0" dirty="0" err="1" smtClean="0"/>
              <a:t>policies</a:t>
            </a:r>
            <a:r>
              <a:rPr lang="es-PE" sz="1400" baseline="0" dirty="0" smtClean="0"/>
              <a:t> of sex </a:t>
            </a:r>
            <a:r>
              <a:rPr lang="es-PE" sz="1400" baseline="0" dirty="0" err="1" smtClean="0"/>
              <a:t>education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that</a:t>
            </a:r>
            <a:r>
              <a:rPr lang="es-PE" sz="1400" baseline="0" dirty="0" smtClean="0"/>
              <a:t> are </a:t>
            </a:r>
            <a:r>
              <a:rPr lang="es-PE" sz="1400" baseline="0" dirty="0" err="1" smtClean="0"/>
              <a:t>generally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insufficient</a:t>
            </a:r>
            <a:r>
              <a:rPr lang="es-PE" sz="1400" baseline="0" dirty="0" smtClean="0"/>
              <a:t> vis </a:t>
            </a:r>
            <a:r>
              <a:rPr lang="es-PE" sz="1400" baseline="0" dirty="0" smtClean="0"/>
              <a:t>à </a:t>
            </a:r>
            <a:r>
              <a:rPr lang="es-PE" sz="1400" baseline="0" dirty="0" smtClean="0"/>
              <a:t>vis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emerging</a:t>
            </a:r>
            <a:r>
              <a:rPr lang="es-PE" sz="1400" baseline="0" dirty="0" smtClean="0"/>
              <a:t> sexual </a:t>
            </a:r>
            <a:r>
              <a:rPr lang="es-PE" sz="1400" baseline="0" dirty="0" err="1" smtClean="0"/>
              <a:t>issues</a:t>
            </a:r>
            <a:r>
              <a:rPr lang="es-PE" sz="1400" baseline="0" dirty="0" smtClean="0"/>
              <a:t>;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lack</a:t>
            </a:r>
            <a:r>
              <a:rPr lang="es-PE" sz="1400" baseline="0" dirty="0" smtClean="0"/>
              <a:t> of visible, </a:t>
            </a:r>
            <a:r>
              <a:rPr lang="es-PE" sz="1400" baseline="0" dirty="0" err="1" smtClean="0"/>
              <a:t>nurturing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communities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where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young</a:t>
            </a:r>
            <a:r>
              <a:rPr lang="es-PE" sz="1400" baseline="0" dirty="0" smtClean="0"/>
              <a:t> MSM </a:t>
            </a:r>
            <a:r>
              <a:rPr lang="es-PE" sz="1400" baseline="0" dirty="0" err="1" smtClean="0"/>
              <a:t>could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learn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critically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how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make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informed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decisions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about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their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lives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sexualities</a:t>
            </a:r>
            <a:r>
              <a:rPr lang="es-PE" sz="1400" baseline="0" dirty="0" smtClean="0"/>
              <a:t>; and </a:t>
            </a:r>
            <a:r>
              <a:rPr lang="es-PE" sz="1400" baseline="0" dirty="0" err="1" smtClean="0"/>
              <a:t>limited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appropriate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interventions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programs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for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group</a:t>
            </a:r>
            <a:r>
              <a:rPr lang="es-PE" sz="1400" baseline="0" dirty="0" smtClean="0"/>
              <a:t>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45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575303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smtClean="0"/>
              <a:t>In </a:t>
            </a:r>
            <a:r>
              <a:rPr lang="es-PE" sz="1400" dirty="0" err="1" smtClean="0"/>
              <a:t>that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context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we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need</a:t>
            </a:r>
            <a:r>
              <a:rPr lang="es-PE" sz="1400" baseline="0" dirty="0" smtClean="0"/>
              <a:t> a </a:t>
            </a:r>
            <a:r>
              <a:rPr lang="es-PE" sz="1400" baseline="0" dirty="0" err="1" smtClean="0"/>
              <a:t>few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critical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things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First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we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need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remove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absurd</a:t>
            </a:r>
            <a:r>
              <a:rPr lang="es-PE" sz="1400" baseline="0" dirty="0" smtClean="0"/>
              <a:t> legal </a:t>
            </a:r>
            <a:r>
              <a:rPr lang="es-PE" sz="1400" baseline="0" dirty="0" err="1" smtClean="0"/>
              <a:t>barriers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that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minors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face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when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seek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health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care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We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should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always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seek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right</a:t>
            </a:r>
            <a:r>
              <a:rPr lang="es-PE" sz="1400" baseline="0" dirty="0" smtClean="0"/>
              <a:t> balance </a:t>
            </a:r>
            <a:r>
              <a:rPr lang="en-US" sz="1400" dirty="0" smtClean="0"/>
              <a:t>between the protection of minors </a:t>
            </a:r>
            <a:r>
              <a:rPr lang="en-US" sz="1400" dirty="0" smtClean="0"/>
              <a:t>from </a:t>
            </a:r>
            <a:r>
              <a:rPr lang="en-US" sz="1400" dirty="0" smtClean="0"/>
              <a:t>abuse</a:t>
            </a:r>
            <a:r>
              <a:rPr lang="en-US" sz="1400" baseline="0" dirty="0" smtClean="0"/>
              <a:t> and</a:t>
            </a:r>
            <a:r>
              <a:rPr lang="en-US" sz="1400" dirty="0" smtClean="0"/>
              <a:t> </a:t>
            </a:r>
            <a:r>
              <a:rPr lang="en-US" sz="1400" dirty="0" smtClean="0"/>
              <a:t>trafficking, </a:t>
            </a:r>
            <a:r>
              <a:rPr lang="en-US" sz="1400" dirty="0" smtClean="0"/>
              <a:t>and recognition of their sexuality and autonomy.</a:t>
            </a:r>
          </a:p>
          <a:p>
            <a:r>
              <a:rPr lang="en-US" sz="1400" dirty="0" smtClean="0"/>
              <a:t> </a:t>
            </a:r>
          </a:p>
          <a:p>
            <a:r>
              <a:rPr lang="en-US" sz="1400" dirty="0" smtClean="0"/>
              <a:t>We also</a:t>
            </a:r>
            <a:r>
              <a:rPr lang="en-US" sz="1400" baseline="0" dirty="0" smtClean="0"/>
              <a:t> need to offer really meaningful sex education, with content that </a:t>
            </a:r>
            <a:r>
              <a:rPr lang="en-US" sz="1400" baseline="0" dirty="0" smtClean="0"/>
              <a:t>can help </a:t>
            </a:r>
            <a:r>
              <a:rPr lang="en-US" sz="1400" baseline="0" dirty="0" smtClean="0"/>
              <a:t>the young in the current context. Maybe our education would look completely different from what it is now. </a:t>
            </a:r>
            <a:r>
              <a:rPr lang="en-US" sz="1400" baseline="0" dirty="0" smtClean="0"/>
              <a:t>And </a:t>
            </a:r>
            <a:r>
              <a:rPr lang="en-US" sz="1400" baseline="0" dirty="0" smtClean="0"/>
              <a:t>definitely we should not restrict internet access – we know where it leads to. </a:t>
            </a:r>
            <a:r>
              <a:rPr lang="en-US" sz="1400" dirty="0" smtClean="0"/>
              <a:t>Rather, we should</a:t>
            </a:r>
            <a:r>
              <a:rPr lang="en-US" sz="1400" baseline="0" dirty="0" smtClean="0"/>
              <a:t> help young people develop skills to assess their own needs and decide.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Then we should improve the </a:t>
            </a:r>
            <a:r>
              <a:rPr lang="en-US" sz="1400" baseline="0" dirty="0" smtClean="0"/>
              <a:t>access to prevention </a:t>
            </a:r>
            <a:r>
              <a:rPr lang="en-US" sz="1400" baseline="0" dirty="0" smtClean="0"/>
              <a:t>and care services, doing as much as we can in the public settings, </a:t>
            </a:r>
            <a:r>
              <a:rPr lang="en-US" sz="1400" baseline="0" dirty="0" smtClean="0"/>
              <a:t>to creatively</a:t>
            </a:r>
            <a:r>
              <a:rPr lang="en-US" sz="1400" dirty="0" smtClean="0"/>
              <a:t> reach young MSM with strategies such as those used by The Time is Now and PrEP15-19.</a:t>
            </a:r>
            <a:endParaRPr lang="en-US" sz="1400" baseline="0" dirty="0" smtClean="0"/>
          </a:p>
          <a:p>
            <a:endParaRPr lang="en-US" sz="1400" dirty="0"/>
          </a:p>
          <a:p>
            <a:r>
              <a:rPr lang="en-US" sz="1400" dirty="0" smtClean="0"/>
              <a:t>We also need to</a:t>
            </a:r>
            <a:r>
              <a:rPr lang="en-US" sz="1400" baseline="0" dirty="0" smtClean="0"/>
              <a:t> recognize</a:t>
            </a:r>
            <a:r>
              <a:rPr lang="en-US" sz="1400" dirty="0" smtClean="0"/>
              <a:t> the</a:t>
            </a:r>
            <a:r>
              <a:rPr lang="en-US" sz="1400" baseline="0" dirty="0" smtClean="0"/>
              <a:t> </a:t>
            </a:r>
            <a:r>
              <a:rPr lang="en-US" sz="1400" baseline="0" dirty="0" smtClean="0"/>
              <a:t>natural </a:t>
            </a:r>
            <a:r>
              <a:rPr lang="en-US" sz="1400" baseline="0" dirty="0" smtClean="0"/>
              <a:t>limitations of the public sector, </a:t>
            </a:r>
            <a:r>
              <a:rPr lang="en-US" sz="1400" baseline="0" dirty="0" smtClean="0"/>
              <a:t>and </a:t>
            </a:r>
            <a:r>
              <a:rPr lang="en-US" sz="1400" baseline="0" dirty="0" smtClean="0"/>
              <a:t>identify </a:t>
            </a:r>
            <a:r>
              <a:rPr lang="en-US" sz="1400" baseline="0" dirty="0" smtClean="0"/>
              <a:t>appropriate ways of working directly with communities (and </a:t>
            </a:r>
            <a:r>
              <a:rPr lang="en-US" sz="1400" baseline="0" dirty="0" smtClean="0"/>
              <a:t>fund </a:t>
            </a:r>
            <a:r>
              <a:rPr lang="en-US" sz="1400" baseline="0" dirty="0" smtClean="0"/>
              <a:t>their </a:t>
            </a:r>
            <a:r>
              <a:rPr lang="en-US" sz="1400" baseline="0" dirty="0" smtClean="0"/>
              <a:t>work),</a:t>
            </a:r>
            <a:r>
              <a:rPr lang="en-US" sz="1400" dirty="0" smtClean="0"/>
              <a:t> possibly under the models developed by </a:t>
            </a:r>
            <a:r>
              <a:rPr lang="en-US" sz="1400" dirty="0" err="1" smtClean="0"/>
              <a:t>Orgullo</a:t>
            </a:r>
            <a:r>
              <a:rPr lang="en-US" sz="1400" dirty="0" smtClean="0"/>
              <a:t> and UNICEF. </a:t>
            </a:r>
            <a:r>
              <a:rPr lang="en-US" sz="1400" baseline="0" dirty="0" smtClean="0"/>
              <a:t>And </a:t>
            </a:r>
            <a:r>
              <a:rPr lang="en-US" sz="1400" baseline="0" dirty="0" smtClean="0"/>
              <a:t>communities can deliver; they don’t need our condescendence.</a:t>
            </a: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46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816325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r>
              <a:rPr lang="en-US" sz="1400" dirty="0" smtClean="0"/>
              <a:t>It is also crucial to </a:t>
            </a:r>
            <a:r>
              <a:rPr lang="en-US" sz="1400" baseline="0" dirty="0" smtClean="0"/>
              <a:t>a</a:t>
            </a:r>
            <a:r>
              <a:rPr lang="en-US" sz="1400" dirty="0" smtClean="0"/>
              <a:t>void</a:t>
            </a:r>
            <a:r>
              <a:rPr lang="en-US" sz="1400" baseline="0" dirty="0" smtClean="0"/>
              <a:t> the takeover of commercial interests, and the reduction of the community to a market segment. </a:t>
            </a:r>
            <a:r>
              <a:rPr lang="en-US" sz="1400" dirty="0" smtClean="0"/>
              <a:t>A community</a:t>
            </a:r>
            <a:r>
              <a:rPr lang="en-US" sz="1400" baseline="0" dirty="0" smtClean="0"/>
              <a:t> should nurture and educate the young; it should generate safe and balanced spaces for discussion of ideas,</a:t>
            </a:r>
            <a:r>
              <a:rPr lang="en-US" sz="1400" dirty="0" smtClean="0"/>
              <a:t> where different thinking is respected. </a:t>
            </a:r>
            <a:r>
              <a:rPr lang="en-US" sz="1400" baseline="0" dirty="0" smtClean="0"/>
              <a:t>The point is, how</a:t>
            </a:r>
            <a:r>
              <a:rPr lang="en-US" sz="1400" dirty="0" smtClean="0"/>
              <a:t> could sexuality contribute to </a:t>
            </a:r>
            <a:r>
              <a:rPr lang="en-US" sz="1400" baseline="0" dirty="0" smtClean="0"/>
              <a:t>happier, more fulfilling, more </a:t>
            </a:r>
            <a:r>
              <a:rPr lang="en-US" sz="1400" baseline="0" dirty="0" err="1" smtClean="0"/>
              <a:t>humaine</a:t>
            </a:r>
            <a:r>
              <a:rPr lang="en-US" sz="1400" dirty="0"/>
              <a:t> </a:t>
            </a:r>
            <a:r>
              <a:rPr lang="en-US" sz="1400" dirty="0" smtClean="0"/>
              <a:t>lives…</a:t>
            </a:r>
            <a:endParaRPr lang="en-US" sz="1400" baseline="0" dirty="0" smtClean="0"/>
          </a:p>
          <a:p>
            <a:pPr marL="0" lvl="1"/>
            <a:endParaRPr lang="es-PE" sz="1400" dirty="0" smtClean="0"/>
          </a:p>
          <a:p>
            <a:pPr marL="0" lvl="1"/>
            <a:r>
              <a:rPr lang="en-US" sz="1400" dirty="0" smtClean="0"/>
              <a:t>Finally, we should recognize and celebrate differences,</a:t>
            </a:r>
            <a:r>
              <a:rPr lang="en-US" sz="1400" baseline="0" dirty="0" smtClean="0"/>
              <a:t> while at the same time </a:t>
            </a:r>
            <a:r>
              <a:rPr lang="en-US" sz="1400" baseline="0" dirty="0" smtClean="0"/>
              <a:t>identify </a:t>
            </a:r>
            <a:r>
              <a:rPr lang="en-US" sz="1400" baseline="0" dirty="0" smtClean="0"/>
              <a:t>and </a:t>
            </a:r>
            <a:r>
              <a:rPr lang="en-US" sz="1400" baseline="0" dirty="0" smtClean="0"/>
              <a:t>emphasize </a:t>
            </a:r>
            <a:r>
              <a:rPr lang="en-US" sz="1400" baseline="0" dirty="0" smtClean="0"/>
              <a:t>similarities, </a:t>
            </a:r>
            <a:r>
              <a:rPr lang="en-US" sz="1400" dirty="0" smtClean="0"/>
              <a:t>say,</a:t>
            </a:r>
            <a:r>
              <a:rPr lang="en-US" sz="1400" baseline="0" dirty="0" smtClean="0"/>
              <a:t> between young MSM and young men in general, or between them and young people in general. It is easier for them than it is for us, in fact.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47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525201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This</a:t>
            </a:r>
            <a:r>
              <a:rPr lang="es-PE" sz="1400" dirty="0" smtClean="0"/>
              <a:t> </a:t>
            </a:r>
            <a:r>
              <a:rPr lang="es-PE" sz="1400" dirty="0" err="1" smtClean="0"/>
              <a:t>is</a:t>
            </a:r>
            <a:r>
              <a:rPr lang="es-PE" sz="1400" dirty="0" smtClean="0"/>
              <a:t>, </a:t>
            </a:r>
            <a:r>
              <a:rPr lang="es-PE" sz="1400" dirty="0" err="1" smtClean="0"/>
              <a:t>for</a:t>
            </a:r>
            <a:r>
              <a:rPr lang="es-PE" sz="1400" dirty="0" smtClean="0"/>
              <a:t> </a:t>
            </a:r>
            <a:r>
              <a:rPr lang="es-PE" sz="1400" dirty="0" err="1" smtClean="0"/>
              <a:t>example</a:t>
            </a:r>
            <a:r>
              <a:rPr lang="es-PE" sz="1400" dirty="0" smtClean="0"/>
              <a:t>, Vayamos</a:t>
            </a:r>
            <a:r>
              <a:rPr lang="es-PE" sz="1400" baseline="0" dirty="0" smtClean="0"/>
              <a:t> San Juan, a non-LGBT </a:t>
            </a:r>
            <a:r>
              <a:rPr lang="es-PE" sz="1400" baseline="0" dirty="0" err="1" smtClean="0"/>
              <a:t>youth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music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group</a:t>
            </a:r>
            <a:r>
              <a:rPr lang="es-PE" sz="1400" baseline="0" dirty="0" smtClean="0"/>
              <a:t>.</a:t>
            </a:r>
            <a:r>
              <a:rPr lang="es-PE" sz="1400" dirty="0" smtClean="0"/>
              <a:t> </a:t>
            </a:r>
            <a:r>
              <a:rPr lang="es-PE" sz="1400" dirty="0" err="1" smtClean="0"/>
              <a:t>They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were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great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recent</a:t>
            </a:r>
            <a:r>
              <a:rPr lang="es-PE" sz="1400" baseline="0" dirty="0" smtClean="0"/>
              <a:t> gay </a:t>
            </a:r>
            <a:r>
              <a:rPr lang="es-PE" sz="1400" baseline="0" dirty="0" err="1" smtClean="0"/>
              <a:t>pride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celebration</a:t>
            </a:r>
            <a:r>
              <a:rPr lang="es-PE" sz="1400" baseline="0" dirty="0" smtClean="0"/>
              <a:t> in Lima. </a:t>
            </a:r>
          </a:p>
          <a:p>
            <a:endParaRPr lang="es-PE" sz="1400" baseline="0" dirty="0" smtClean="0"/>
          </a:p>
          <a:p>
            <a:r>
              <a:rPr lang="en-US" sz="1400" baseline="0" dirty="0" smtClean="0"/>
              <a:t>Our world today is full of </a:t>
            </a:r>
            <a:r>
              <a:rPr lang="en-US" sz="1400" baseline="0" dirty="0" smtClean="0"/>
              <a:t>unnecessary conflicts that never </a:t>
            </a:r>
            <a:r>
              <a:rPr lang="en-US" sz="1400" baseline="0" dirty="0" smtClean="0"/>
              <a:t>get resolved. If we learned to work together in more fields, and acknowledge that we are all human </a:t>
            </a:r>
            <a:r>
              <a:rPr lang="en-US" sz="1400" baseline="0" dirty="0" smtClean="0"/>
              <a:t>beings with similar needs and dreams, </a:t>
            </a:r>
            <a:r>
              <a:rPr lang="en-US" sz="1400" baseline="0" dirty="0" smtClean="0"/>
              <a:t>we could save a</a:t>
            </a:r>
            <a:r>
              <a:rPr lang="en-US" sz="1400" dirty="0" smtClean="0"/>
              <a:t> great deal of</a:t>
            </a:r>
            <a:r>
              <a:rPr lang="en-US" sz="1400" baseline="0" dirty="0" smtClean="0"/>
              <a:t> </a:t>
            </a:r>
            <a:r>
              <a:rPr lang="en-US" sz="1400" baseline="0" dirty="0" smtClean="0"/>
              <a:t>energy </a:t>
            </a:r>
            <a:r>
              <a:rPr lang="en-US" sz="1400" baseline="0" dirty="0" smtClean="0"/>
              <a:t>that could be used, indeed, in making everybody’s lives happier, more fulfilling, and more </a:t>
            </a:r>
            <a:r>
              <a:rPr lang="en-US" sz="1400" baseline="0" dirty="0" err="1" smtClean="0"/>
              <a:t>humaine</a:t>
            </a:r>
            <a:r>
              <a:rPr lang="en-US" sz="1400" baseline="0" dirty="0" smtClean="0"/>
              <a:t>.</a:t>
            </a:r>
          </a:p>
          <a:p>
            <a:endParaRPr lang="es-PE" sz="1400" dirty="0" smtClean="0"/>
          </a:p>
          <a:p>
            <a:r>
              <a:rPr lang="es-PE" sz="1400" dirty="0" err="1" smtClean="0"/>
              <a:t>Thank</a:t>
            </a:r>
            <a:r>
              <a:rPr lang="es-PE" sz="1400" dirty="0" smtClean="0"/>
              <a:t> </a:t>
            </a:r>
            <a:r>
              <a:rPr lang="es-PE" sz="1400" dirty="0" err="1" smtClean="0"/>
              <a:t>you</a:t>
            </a:r>
            <a:r>
              <a:rPr lang="es-PE" sz="1400" dirty="0" smtClean="0"/>
              <a:t> </a:t>
            </a:r>
            <a:r>
              <a:rPr lang="es-PE" sz="1400" dirty="0" err="1" smtClean="0"/>
              <a:t>very</a:t>
            </a:r>
            <a:r>
              <a:rPr lang="es-PE" sz="1400" dirty="0" smtClean="0"/>
              <a:t> </a:t>
            </a:r>
            <a:r>
              <a:rPr lang="es-PE" sz="1400" dirty="0" err="1" smtClean="0"/>
              <a:t>much</a:t>
            </a:r>
            <a:r>
              <a:rPr lang="es-PE" sz="1400" dirty="0" smtClean="0"/>
              <a:t>!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48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57728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/>
              <a:t>A</a:t>
            </a:r>
            <a:r>
              <a:rPr lang="es-PE" sz="1400" baseline="0" dirty="0" err="1" smtClean="0"/>
              <a:t>ccording</a:t>
            </a:r>
            <a:r>
              <a:rPr lang="es-PE" sz="1400" baseline="0" dirty="0" smtClean="0"/>
              <a:t> to WHO, </a:t>
            </a:r>
            <a:r>
              <a:rPr lang="es-PE" sz="1400" baseline="0" dirty="0" err="1" smtClean="0"/>
              <a:t>there</a:t>
            </a:r>
            <a:r>
              <a:rPr lang="es-PE" sz="1400" baseline="0" dirty="0" smtClean="0"/>
              <a:t> are </a:t>
            </a:r>
            <a:r>
              <a:rPr lang="es-PE" sz="1400" baseline="0" dirty="0" err="1" smtClean="0"/>
              <a:t>various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overlapping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technical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definitions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related</a:t>
            </a:r>
            <a:r>
              <a:rPr lang="es-PE" sz="1400" baseline="0" dirty="0" smtClean="0"/>
              <a:t> to Young</a:t>
            </a:r>
            <a:r>
              <a:rPr lang="es-PE" sz="1400" dirty="0" smtClean="0"/>
              <a:t> </a:t>
            </a:r>
            <a:r>
              <a:rPr lang="es-PE" sz="1400" dirty="0" err="1" smtClean="0"/>
              <a:t>people</a:t>
            </a:r>
            <a:r>
              <a:rPr lang="es-PE" sz="1400" baseline="0" dirty="0" smtClean="0"/>
              <a:t>. </a:t>
            </a:r>
            <a:r>
              <a:rPr lang="es-PE" sz="1400" dirty="0" err="1" smtClean="0"/>
              <a:t>Here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we</a:t>
            </a:r>
            <a:r>
              <a:rPr lang="es-PE" sz="1400" baseline="0" dirty="0" smtClean="0"/>
              <a:t> are </a:t>
            </a:r>
            <a:r>
              <a:rPr lang="es-PE" sz="1400" baseline="0" dirty="0" err="1" smtClean="0"/>
              <a:t>focusing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young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men</a:t>
            </a:r>
            <a:r>
              <a:rPr lang="es-PE" sz="1400" baseline="0" dirty="0" smtClean="0"/>
              <a:t>, 15 to 24 </a:t>
            </a:r>
            <a:r>
              <a:rPr lang="es-PE" sz="1400" baseline="0" dirty="0" err="1" smtClean="0"/>
              <a:t>years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old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recognizing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that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comprise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two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groups</a:t>
            </a:r>
            <a:r>
              <a:rPr lang="es-PE" sz="1400" baseline="0" dirty="0" smtClean="0"/>
              <a:t>: </a:t>
            </a:r>
            <a:r>
              <a:rPr lang="es-PE" sz="1400" baseline="0" dirty="0" err="1" smtClean="0"/>
              <a:t>those</a:t>
            </a:r>
            <a:r>
              <a:rPr lang="es-PE" sz="1400" baseline="0" dirty="0" smtClean="0"/>
              <a:t> 15 to 17 yo, </a:t>
            </a:r>
            <a:r>
              <a:rPr lang="es-PE" sz="1400" baseline="0" dirty="0" err="1" smtClean="0"/>
              <a:t>who</a:t>
            </a:r>
            <a:r>
              <a:rPr lang="es-PE" sz="1400" baseline="0" dirty="0" smtClean="0"/>
              <a:t> are </a:t>
            </a:r>
            <a:r>
              <a:rPr lang="es-PE" sz="1400" baseline="0" dirty="0" err="1" smtClean="0"/>
              <a:t>legally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minors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with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restricted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rights</a:t>
            </a:r>
            <a:r>
              <a:rPr lang="es-PE" sz="1400" baseline="0" dirty="0" smtClean="0"/>
              <a:t>, and </a:t>
            </a:r>
            <a:r>
              <a:rPr lang="es-PE" sz="1400" baseline="0" dirty="0" err="1" smtClean="0"/>
              <a:t>those</a:t>
            </a:r>
            <a:r>
              <a:rPr lang="es-PE" sz="1400" baseline="0" dirty="0" smtClean="0"/>
              <a:t> 18 to 24, </a:t>
            </a:r>
            <a:r>
              <a:rPr lang="es-PE" sz="1400" baseline="0" dirty="0" err="1" smtClean="0"/>
              <a:t>who</a:t>
            </a:r>
            <a:r>
              <a:rPr lang="es-PE" sz="1400" baseline="0" dirty="0" smtClean="0"/>
              <a:t> are,</a:t>
            </a:r>
            <a:r>
              <a:rPr lang="es-PE" sz="1400" dirty="0" smtClean="0"/>
              <a:t> </a:t>
            </a:r>
            <a:r>
              <a:rPr lang="es-PE" sz="1400" dirty="0" err="1" smtClean="0"/>
              <a:t>say</a:t>
            </a:r>
            <a:r>
              <a:rPr lang="es-PE" sz="1400" dirty="0" smtClean="0"/>
              <a:t>,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emerging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adults</a:t>
            </a:r>
            <a:r>
              <a:rPr lang="es-PE" sz="1400" baseline="0" dirty="0" smtClean="0"/>
              <a:t>. </a:t>
            </a:r>
          </a:p>
          <a:p>
            <a:endParaRPr lang="es-PE" sz="1400" baseline="0" dirty="0" smtClean="0"/>
          </a:p>
          <a:p>
            <a:r>
              <a:rPr lang="es-PE" sz="1400" baseline="0" dirty="0" smtClean="0"/>
              <a:t>As </a:t>
            </a:r>
            <a:r>
              <a:rPr lang="es-PE" sz="1400" dirty="0" err="1" smtClean="0"/>
              <a:t>this</a:t>
            </a:r>
            <a:r>
              <a:rPr lang="es-PE" sz="1400" dirty="0" smtClean="0"/>
              <a:t> </a:t>
            </a:r>
            <a:r>
              <a:rPr lang="es-PE" sz="1400" dirty="0" err="1" smtClean="0"/>
              <a:t>goes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beyond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identity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we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say</a:t>
            </a:r>
            <a:r>
              <a:rPr lang="es-PE" sz="1400" baseline="0" dirty="0" smtClean="0"/>
              <a:t>: ‘Young gay and </a:t>
            </a:r>
            <a:r>
              <a:rPr lang="es-PE" sz="1400" baseline="0" dirty="0" err="1" smtClean="0"/>
              <a:t>other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men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who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have</a:t>
            </a:r>
            <a:r>
              <a:rPr lang="es-PE" sz="1400" baseline="0" dirty="0" smtClean="0"/>
              <a:t> sex </a:t>
            </a:r>
            <a:r>
              <a:rPr lang="es-PE" sz="1400" baseline="0" dirty="0" err="1" smtClean="0"/>
              <a:t>with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men</a:t>
            </a:r>
            <a:r>
              <a:rPr lang="es-PE" sz="1400" baseline="0" dirty="0" smtClean="0"/>
              <a:t>’, </a:t>
            </a:r>
            <a:r>
              <a:rPr lang="es-PE" sz="1400" baseline="0" dirty="0" err="1" smtClean="0"/>
              <a:t>recognizing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that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there</a:t>
            </a:r>
            <a:r>
              <a:rPr lang="es-PE" sz="1400" baseline="0" dirty="0" smtClean="0"/>
              <a:t> are </a:t>
            </a:r>
            <a:r>
              <a:rPr lang="es-PE" sz="1400" baseline="0" dirty="0" err="1" smtClean="0"/>
              <a:t>issues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about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age</a:t>
            </a:r>
            <a:r>
              <a:rPr lang="es-PE" sz="1400" baseline="0" dirty="0" smtClean="0"/>
              <a:t> of </a:t>
            </a:r>
            <a:r>
              <a:rPr lang="es-PE" sz="1400" baseline="0" dirty="0" err="1" smtClean="0"/>
              <a:t>consent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consider</a:t>
            </a:r>
            <a:r>
              <a:rPr lang="es-PE" sz="1400" baseline="0" dirty="0" smtClean="0"/>
              <a:t>.</a:t>
            </a:r>
          </a:p>
          <a:p>
            <a:endParaRPr lang="es-PE" sz="1400" baseline="0" dirty="0" smtClean="0"/>
          </a:p>
          <a:p>
            <a:r>
              <a:rPr lang="es-PE" sz="1400" baseline="0" dirty="0" err="1" smtClean="0"/>
              <a:t>What</a:t>
            </a:r>
            <a:r>
              <a:rPr lang="es-PE" sz="1400" baseline="0" dirty="0" smtClean="0"/>
              <a:t> I </a:t>
            </a:r>
            <a:r>
              <a:rPr lang="es-PE" sz="1400" baseline="0" dirty="0" err="1" smtClean="0"/>
              <a:t>wil</a:t>
            </a:r>
            <a:r>
              <a:rPr lang="es-PE" sz="1400" dirty="0" err="1" smtClean="0"/>
              <a:t>l</a:t>
            </a:r>
            <a:r>
              <a:rPr lang="es-PE" sz="1400" dirty="0" smtClean="0"/>
              <a:t> </a:t>
            </a:r>
            <a:r>
              <a:rPr lang="es-PE" sz="1400" dirty="0" err="1" smtClean="0"/>
              <a:t>say</a:t>
            </a:r>
            <a:r>
              <a:rPr lang="es-PE" sz="1400" dirty="0" smtClean="0"/>
              <a:t> </a:t>
            </a:r>
            <a:r>
              <a:rPr lang="es-PE" sz="1400" dirty="0" err="1" smtClean="0"/>
              <a:t>will</a:t>
            </a:r>
            <a:r>
              <a:rPr lang="es-PE" sz="1400" dirty="0" smtClean="0"/>
              <a:t> </a:t>
            </a:r>
            <a:r>
              <a:rPr lang="es-PE" sz="1400" dirty="0" err="1" smtClean="0"/>
              <a:t>mostly</a:t>
            </a:r>
            <a:r>
              <a:rPr lang="es-PE" sz="1400" dirty="0" smtClean="0"/>
              <a:t> </a:t>
            </a:r>
            <a:r>
              <a:rPr lang="es-PE" sz="1400" dirty="0" err="1" smtClean="0"/>
              <a:t>apply</a:t>
            </a:r>
            <a:r>
              <a:rPr lang="es-PE" sz="1400" dirty="0" smtClean="0"/>
              <a:t> to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Spanish</a:t>
            </a:r>
            <a:r>
              <a:rPr lang="es-PE" sz="1400" baseline="0" dirty="0" smtClean="0"/>
              <a:t>- and </a:t>
            </a:r>
            <a:r>
              <a:rPr lang="es-PE" sz="1400" baseline="0" dirty="0" err="1" smtClean="0"/>
              <a:t>Portuguese-speaking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populations</a:t>
            </a:r>
            <a:r>
              <a:rPr lang="es-PE" sz="1400" baseline="0" dirty="0" smtClean="0"/>
              <a:t>. And, I</a:t>
            </a:r>
            <a:r>
              <a:rPr lang="es-PE" sz="1400" dirty="0" smtClean="0"/>
              <a:t> </a:t>
            </a:r>
            <a:r>
              <a:rPr lang="es-PE" sz="1400" dirty="0" err="1" smtClean="0"/>
              <a:t>was</a:t>
            </a:r>
            <a:r>
              <a:rPr lang="es-PE" sz="1400" dirty="0" smtClean="0"/>
              <a:t> </a:t>
            </a:r>
            <a:r>
              <a:rPr lang="es-PE" sz="1400" dirty="0" err="1" smtClean="0"/>
              <a:t>not</a:t>
            </a:r>
            <a:r>
              <a:rPr lang="es-PE" sz="1400" dirty="0" smtClean="0"/>
              <a:t> </a:t>
            </a:r>
            <a:r>
              <a:rPr lang="es-PE" sz="1400" dirty="0" err="1" smtClean="0"/>
              <a:t>asked</a:t>
            </a:r>
            <a:r>
              <a:rPr lang="es-PE" sz="1400" dirty="0" smtClean="0"/>
              <a:t> to </a:t>
            </a:r>
            <a:r>
              <a:rPr lang="es-PE" sz="1400" dirty="0" err="1" smtClean="0"/>
              <a:t>include</a:t>
            </a:r>
            <a:r>
              <a:rPr lang="es-PE" sz="1400" dirty="0" smtClean="0"/>
              <a:t> </a:t>
            </a:r>
            <a:r>
              <a:rPr lang="es-PE" sz="1400" dirty="0" err="1" smtClean="0"/>
              <a:t>transwomen</a:t>
            </a:r>
            <a:r>
              <a:rPr lang="es-PE" sz="1400" dirty="0" smtClean="0"/>
              <a:t>, as </a:t>
            </a:r>
            <a:r>
              <a:rPr lang="es-PE" sz="1400" dirty="0" err="1" smtClean="0"/>
              <a:t>they</a:t>
            </a:r>
            <a:r>
              <a:rPr lang="es-PE" sz="1400" dirty="0" smtClean="0"/>
              <a:t> </a:t>
            </a:r>
            <a:r>
              <a:rPr lang="es-PE" sz="1400" dirty="0" err="1" smtClean="0"/>
              <a:t>have</a:t>
            </a:r>
            <a:r>
              <a:rPr lang="es-PE" sz="1400" dirty="0" smtClean="0"/>
              <a:t> </a:t>
            </a:r>
            <a:r>
              <a:rPr lang="es-PE" sz="1400" dirty="0" err="1" smtClean="0"/>
              <a:t>distinct</a:t>
            </a:r>
            <a:r>
              <a:rPr lang="es-PE" sz="1400" dirty="0" smtClean="0"/>
              <a:t> </a:t>
            </a:r>
            <a:r>
              <a:rPr lang="es-PE" sz="1400" dirty="0" err="1" smtClean="0"/>
              <a:t>needs</a:t>
            </a:r>
            <a:r>
              <a:rPr lang="es-PE" sz="1400" dirty="0" smtClean="0"/>
              <a:t> and </a:t>
            </a:r>
            <a:r>
              <a:rPr lang="es-PE" sz="1400" dirty="0" err="1" smtClean="0"/>
              <a:t>concerns</a:t>
            </a:r>
            <a:r>
              <a:rPr lang="es-PE" sz="1400" baseline="0" dirty="0" smtClean="0"/>
              <a:t>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71016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Let’s</a:t>
            </a:r>
            <a:r>
              <a:rPr lang="es-PE" sz="1400" dirty="0" smtClean="0"/>
              <a:t> </a:t>
            </a:r>
            <a:r>
              <a:rPr lang="es-PE" sz="1400" dirty="0" err="1" smtClean="0"/>
              <a:t>move</a:t>
            </a:r>
            <a:r>
              <a:rPr lang="es-PE" sz="1400" baseline="0" dirty="0" smtClean="0"/>
              <a:t> to </a:t>
            </a:r>
            <a:r>
              <a:rPr lang="es-PE" sz="1400" baseline="0" dirty="0" err="1" smtClean="0"/>
              <a:t>some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epidemiologic</a:t>
            </a:r>
            <a:r>
              <a:rPr lang="es-PE" sz="1400" baseline="0" dirty="0" smtClean="0"/>
              <a:t> data. </a:t>
            </a:r>
            <a:r>
              <a:rPr lang="es-PE" sz="1400" baseline="0" dirty="0" err="1" smtClean="0"/>
              <a:t>It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also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time to </a:t>
            </a:r>
            <a:r>
              <a:rPr lang="es-PE" sz="1400" baseline="0" dirty="0" err="1" smtClean="0"/>
              <a:t>briefly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mention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that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many</a:t>
            </a:r>
            <a:r>
              <a:rPr lang="es-PE" sz="1400" baseline="0" dirty="0" smtClean="0"/>
              <a:t> of </a:t>
            </a:r>
            <a:r>
              <a:rPr lang="es-PE" sz="1400" baseline="0" dirty="0" err="1" smtClean="0"/>
              <a:t>my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points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will</a:t>
            </a:r>
            <a:r>
              <a:rPr lang="es-PE" sz="1400" baseline="0" dirty="0" smtClean="0"/>
              <a:t> be </a:t>
            </a:r>
            <a:r>
              <a:rPr lang="es-PE" sz="1400" baseline="0" dirty="0" err="1" smtClean="0"/>
              <a:t>illustrated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by</a:t>
            </a:r>
            <a:r>
              <a:rPr lang="es-PE" sz="1400" baseline="0" dirty="0" smtClean="0"/>
              <a:t> data </a:t>
            </a:r>
            <a:r>
              <a:rPr lang="es-PE" sz="1400" baseline="0" dirty="0" err="1" smtClean="0"/>
              <a:t>from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following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sources</a:t>
            </a:r>
            <a:r>
              <a:rPr lang="es-PE" sz="1400" baseline="0" dirty="0" smtClean="0"/>
              <a:t>:</a:t>
            </a:r>
          </a:p>
          <a:p>
            <a:endParaRPr lang="es-PE" sz="1400" baseline="0" dirty="0" smtClean="0"/>
          </a:p>
          <a:p>
            <a:pPr marL="171450" indent="-171450">
              <a:buFontTx/>
              <a:buChar char="-"/>
            </a:pPr>
            <a:r>
              <a:rPr lang="es-PE" sz="1400" baseline="0" dirty="0" err="1" smtClean="0"/>
              <a:t>First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Latin</a:t>
            </a:r>
            <a:r>
              <a:rPr lang="es-PE" sz="1400" baseline="0" dirty="0" smtClean="0"/>
              <a:t> American MSM Internet </a:t>
            </a:r>
            <a:r>
              <a:rPr lang="es-PE" sz="1400" baseline="0" dirty="0" err="1" smtClean="0"/>
              <a:t>Survey</a:t>
            </a:r>
            <a:r>
              <a:rPr lang="es-PE" sz="1400" baseline="0" dirty="0" smtClean="0"/>
              <a:t>, LAMIS, </a:t>
            </a:r>
            <a:r>
              <a:rPr lang="es-PE" sz="1400" baseline="0" dirty="0" err="1" smtClean="0"/>
              <a:t>with</a:t>
            </a:r>
            <a:r>
              <a:rPr lang="es-PE" sz="1400" baseline="0" dirty="0" smtClean="0"/>
              <a:t> on-line responses </a:t>
            </a:r>
            <a:r>
              <a:rPr lang="es-PE" sz="1400" baseline="0" dirty="0" err="1" smtClean="0"/>
              <a:t>from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over</a:t>
            </a:r>
            <a:r>
              <a:rPr lang="es-PE" sz="1400" baseline="0" dirty="0" smtClean="0"/>
              <a:t> 65,000 MSM </a:t>
            </a:r>
            <a:r>
              <a:rPr lang="es-PE" sz="1400" baseline="0" dirty="0" err="1" smtClean="0"/>
              <a:t>from</a:t>
            </a:r>
            <a:r>
              <a:rPr lang="es-PE" sz="1400" baseline="0" dirty="0" smtClean="0"/>
              <a:t> 18 </a:t>
            </a:r>
            <a:r>
              <a:rPr lang="es-PE" sz="1400" baseline="0" dirty="0" err="1" smtClean="0"/>
              <a:t>Latin</a:t>
            </a:r>
            <a:r>
              <a:rPr lang="es-PE" sz="1400" baseline="0" dirty="0" smtClean="0"/>
              <a:t> American </a:t>
            </a:r>
            <a:r>
              <a:rPr lang="es-PE" sz="1400" baseline="0" dirty="0" err="1" smtClean="0"/>
              <a:t>countries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early</a:t>
            </a:r>
            <a:r>
              <a:rPr lang="es-PE" sz="1400" baseline="0" dirty="0" smtClean="0"/>
              <a:t> 2018. </a:t>
            </a:r>
            <a:r>
              <a:rPr lang="es-PE" sz="1400" baseline="0" dirty="0" err="1" smtClean="0"/>
              <a:t>Please</a:t>
            </a:r>
            <a:r>
              <a:rPr lang="es-PE" sz="1400" baseline="0" dirty="0" smtClean="0"/>
              <a:t> look </a:t>
            </a:r>
            <a:r>
              <a:rPr lang="es-PE" sz="1400" baseline="0" dirty="0" err="1" smtClean="0"/>
              <a:t>for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LAMIS oral and poster </a:t>
            </a:r>
            <a:r>
              <a:rPr lang="es-PE" sz="1400" baseline="0" dirty="0" err="1" smtClean="0"/>
              <a:t>presentations</a:t>
            </a:r>
            <a:r>
              <a:rPr lang="es-PE" sz="1400" baseline="0" dirty="0" smtClean="0"/>
              <a:t> at </a:t>
            </a:r>
            <a:r>
              <a:rPr lang="es-PE" sz="1400" baseline="0" dirty="0" err="1" smtClean="0"/>
              <a:t>this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conference</a:t>
            </a:r>
            <a:r>
              <a:rPr lang="es-PE" sz="1400" baseline="0" dirty="0" smtClean="0"/>
              <a:t>.</a:t>
            </a:r>
          </a:p>
          <a:p>
            <a:pPr marL="171450" indent="-171450">
              <a:buFontTx/>
              <a:buChar char="-"/>
            </a:pPr>
            <a:endParaRPr lang="es-PE" sz="1400" baseline="0" dirty="0" smtClean="0"/>
          </a:p>
          <a:p>
            <a:pPr marL="171450" indent="-171450">
              <a:buFontTx/>
              <a:buChar char="-"/>
            </a:pPr>
            <a:r>
              <a:rPr lang="es-PE" sz="1400" baseline="0" dirty="0" err="1" smtClean="0"/>
              <a:t>Second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ImPrEP</a:t>
            </a:r>
            <a:r>
              <a:rPr lang="es-PE" sz="1400" baseline="0" dirty="0" smtClean="0"/>
              <a:t> On-line </a:t>
            </a:r>
            <a:r>
              <a:rPr lang="es-PE" sz="1400" baseline="0" dirty="0" err="1" smtClean="0"/>
              <a:t>Survey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conducted</a:t>
            </a:r>
            <a:r>
              <a:rPr lang="es-PE" sz="1400" baseline="0" dirty="0" smtClean="0"/>
              <a:t> as a </a:t>
            </a:r>
            <a:r>
              <a:rPr lang="es-PE" sz="1400" baseline="0" dirty="0" err="1" smtClean="0"/>
              <a:t>formative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component</a:t>
            </a:r>
            <a:r>
              <a:rPr lang="es-PE" sz="1400" baseline="0" dirty="0" smtClean="0"/>
              <a:t> of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ImPrEP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demonstration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study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Brazil</a:t>
            </a:r>
            <a:r>
              <a:rPr lang="es-PE" sz="1400" dirty="0" smtClean="0"/>
              <a:t>, </a:t>
            </a:r>
            <a:r>
              <a:rPr lang="es-PE" sz="1400" dirty="0" err="1" smtClean="0"/>
              <a:t>Mexico</a:t>
            </a:r>
            <a:r>
              <a:rPr lang="es-PE" sz="1400" dirty="0" smtClean="0"/>
              <a:t> and </a:t>
            </a:r>
            <a:r>
              <a:rPr lang="es-PE" sz="1400" dirty="0" err="1" smtClean="0"/>
              <a:t>Peru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with</a:t>
            </a:r>
            <a:r>
              <a:rPr lang="es-PE" sz="1400" baseline="0" dirty="0" smtClean="0"/>
              <a:t> responses </a:t>
            </a:r>
            <a:r>
              <a:rPr lang="es-PE" sz="1400" baseline="0" dirty="0" err="1" smtClean="0"/>
              <a:t>from</a:t>
            </a:r>
            <a:r>
              <a:rPr lang="es-PE" sz="1400" baseline="0" dirty="0" smtClean="0"/>
              <a:t> </a:t>
            </a:r>
            <a:r>
              <a:rPr lang="es-PE" sz="1400" dirty="0" err="1" smtClean="0"/>
              <a:t>nearly</a:t>
            </a:r>
            <a:r>
              <a:rPr lang="es-PE" sz="1400" dirty="0" smtClean="0"/>
              <a:t> 20,0</a:t>
            </a:r>
            <a:r>
              <a:rPr lang="es-PE" sz="1400" baseline="0" dirty="0" smtClean="0"/>
              <a:t>00 MSM. </a:t>
            </a:r>
            <a:r>
              <a:rPr lang="es-PE" sz="1400" baseline="0" dirty="0" err="1" smtClean="0"/>
              <a:t>Please</a:t>
            </a:r>
            <a:r>
              <a:rPr lang="es-PE" sz="1400" baseline="0" dirty="0" smtClean="0"/>
              <a:t> look </a:t>
            </a:r>
            <a:r>
              <a:rPr lang="es-PE" sz="1400" baseline="0" dirty="0" err="1" smtClean="0"/>
              <a:t>for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ImPrEP</a:t>
            </a:r>
            <a:r>
              <a:rPr lang="es-PE" sz="1400" baseline="0" dirty="0" smtClean="0"/>
              <a:t> oral and poster </a:t>
            </a:r>
            <a:r>
              <a:rPr lang="es-PE" sz="1400" baseline="0" dirty="0" err="1" smtClean="0"/>
              <a:t>presentations</a:t>
            </a:r>
            <a:r>
              <a:rPr lang="es-PE" sz="1400" baseline="0" dirty="0" smtClean="0"/>
              <a:t> at </a:t>
            </a:r>
            <a:r>
              <a:rPr lang="es-PE" sz="1400" dirty="0" err="1" smtClean="0"/>
              <a:t>this</a:t>
            </a:r>
            <a:r>
              <a:rPr lang="es-PE" sz="1400" dirty="0" smtClean="0"/>
              <a:t> </a:t>
            </a:r>
            <a:r>
              <a:rPr lang="es-PE" sz="1400" dirty="0" err="1" smtClean="0"/>
              <a:t>conference</a:t>
            </a:r>
            <a:r>
              <a:rPr lang="es-PE" sz="1400" baseline="0" dirty="0" smtClean="0"/>
              <a:t>.</a:t>
            </a:r>
          </a:p>
          <a:p>
            <a:pPr marL="171450" indent="-171450">
              <a:buFontTx/>
              <a:buChar char="-"/>
            </a:pPr>
            <a:endParaRPr lang="es-PE" sz="1400" baseline="0" dirty="0" smtClean="0"/>
          </a:p>
          <a:p>
            <a:pPr marL="171450" indent="-171450">
              <a:buFontTx/>
              <a:buChar char="-"/>
            </a:pPr>
            <a:r>
              <a:rPr lang="es-PE" sz="1400" baseline="0" dirty="0" err="1" smtClean="0"/>
              <a:t>Third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UNAIDS country </a:t>
            </a:r>
            <a:r>
              <a:rPr lang="es-PE" sz="1400" baseline="0" dirty="0" err="1" smtClean="0"/>
              <a:t>reports</a:t>
            </a:r>
            <a:endParaRPr lang="es-PE" sz="1400" baseline="0" dirty="0" smtClean="0"/>
          </a:p>
          <a:p>
            <a:pPr marL="171450" indent="-171450">
              <a:buFontTx/>
              <a:buChar char="-"/>
            </a:pPr>
            <a:endParaRPr lang="es-PE" sz="1400" baseline="0" dirty="0" smtClean="0"/>
          </a:p>
          <a:p>
            <a:pPr marL="171450" indent="-171450">
              <a:buFontTx/>
              <a:buChar char="-"/>
            </a:pPr>
            <a:r>
              <a:rPr lang="es-PE" sz="1400" baseline="0" dirty="0" smtClean="0"/>
              <a:t>And </a:t>
            </a:r>
            <a:r>
              <a:rPr lang="es-PE" sz="1400" baseline="0" dirty="0" err="1" smtClean="0"/>
              <a:t>fourth</a:t>
            </a:r>
            <a:r>
              <a:rPr lang="es-PE" sz="1400" baseline="0" dirty="0" smtClean="0"/>
              <a:t>, data </a:t>
            </a:r>
            <a:r>
              <a:rPr lang="es-PE" sz="1400" baseline="0" dirty="0" err="1" smtClean="0"/>
              <a:t>from</a:t>
            </a:r>
            <a:r>
              <a:rPr lang="es-PE" sz="1400" baseline="0" dirty="0" smtClean="0"/>
              <a:t> case </a:t>
            </a:r>
            <a:r>
              <a:rPr lang="es-PE" sz="1400" baseline="0" dirty="0" err="1" smtClean="0"/>
              <a:t>notification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behavioral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surveillance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from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Brazil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Peru</a:t>
            </a:r>
            <a:r>
              <a:rPr lang="es-PE" sz="1400" baseline="0" dirty="0" smtClean="0"/>
              <a:t>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6</a:t>
            </a:fld>
            <a:endParaRPr lang="es-PE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/>
          <a:srcRect b="78225"/>
          <a:stretch/>
        </p:blipFill>
        <p:spPr>
          <a:xfrm>
            <a:off x="1616149" y="2933257"/>
            <a:ext cx="2388976" cy="292474"/>
          </a:xfrm>
          <a:prstGeom prst="rect">
            <a:avLst/>
          </a:prstGeom>
        </p:spPr>
      </p:pic>
      <p:pic>
        <p:nvPicPr>
          <p:cNvPr id="6" name="3 Marcador de contenido">
            <a:extLst>
              <a:ext uri="{FF2B5EF4-FFF2-40B4-BE49-F238E27FC236}">
                <a16:creationId xmlns:a16="http://schemas.microsoft.com/office/drawing/2014/main" xmlns="" id="{6588A352-4289-4F04-AD2F-FE847D259A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42" y="2652616"/>
            <a:ext cx="1381213" cy="8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11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Here</a:t>
            </a:r>
            <a:r>
              <a:rPr lang="es-PE" sz="1400" baseline="0" dirty="0" smtClean="0"/>
              <a:t> and in </a:t>
            </a:r>
            <a:r>
              <a:rPr lang="es-PE" sz="1400" baseline="0" dirty="0" err="1" smtClean="0"/>
              <a:t>many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other</a:t>
            </a:r>
            <a:r>
              <a:rPr lang="es-PE" sz="1400" baseline="0" dirty="0" smtClean="0"/>
              <a:t> figures I </a:t>
            </a:r>
            <a:r>
              <a:rPr lang="es-PE" sz="1400" baseline="0" dirty="0" err="1" smtClean="0"/>
              <a:t>will</a:t>
            </a:r>
            <a:r>
              <a:rPr lang="es-PE" sz="1400" baseline="0" dirty="0" smtClean="0"/>
              <a:t> compare </a:t>
            </a:r>
            <a:r>
              <a:rPr lang="es-PE" sz="1400" baseline="0" dirty="0" err="1" smtClean="0"/>
              <a:t>two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age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groups</a:t>
            </a:r>
            <a:r>
              <a:rPr lang="es-PE" sz="1400" baseline="0" dirty="0" smtClean="0"/>
              <a:t>: Young MSM 18-24, and </a:t>
            </a:r>
            <a:r>
              <a:rPr lang="es-PE" sz="1400" baseline="0" dirty="0" err="1" smtClean="0"/>
              <a:t>older</a:t>
            </a:r>
            <a:r>
              <a:rPr lang="es-PE" sz="1400" baseline="0" dirty="0" smtClean="0"/>
              <a:t> MSM,</a:t>
            </a:r>
            <a:r>
              <a:rPr lang="es-PE" sz="1400" dirty="0" smtClean="0"/>
              <a:t> </a:t>
            </a:r>
            <a:r>
              <a:rPr lang="es-PE" sz="1400" dirty="0" err="1" smtClean="0"/>
              <a:t>over</a:t>
            </a:r>
            <a:r>
              <a:rPr lang="es-PE" sz="1400" dirty="0" smtClean="0"/>
              <a:t> 24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This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LAMIS online </a:t>
            </a:r>
            <a:r>
              <a:rPr lang="es-PE" sz="1400" baseline="0" dirty="0" err="1" smtClean="0"/>
              <a:t>survey</a:t>
            </a:r>
            <a:r>
              <a:rPr lang="es-PE" sz="1400" baseline="0" dirty="0" smtClean="0"/>
              <a:t>.</a:t>
            </a:r>
            <a:r>
              <a:rPr lang="es-PE" sz="1400" dirty="0" smtClean="0"/>
              <a:t> </a:t>
            </a:r>
            <a:r>
              <a:rPr lang="es-PE" sz="1400" baseline="0" dirty="0" err="1" smtClean="0"/>
              <a:t>When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we</a:t>
            </a:r>
            <a:r>
              <a:rPr lang="es-PE" sz="1400" baseline="0" dirty="0" smtClean="0"/>
              <a:t> look at HIV </a:t>
            </a:r>
            <a:r>
              <a:rPr lang="es-PE" sz="1400" baseline="0" dirty="0" err="1" smtClean="0"/>
              <a:t>prevalence</a:t>
            </a:r>
            <a:r>
              <a:rPr lang="es-PE" sz="1400" baseline="0" dirty="0" smtClean="0"/>
              <a:t> data in </a:t>
            </a:r>
            <a:r>
              <a:rPr lang="es-PE" sz="1400" baseline="0" dirty="0" err="1" smtClean="0"/>
              <a:t>both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groups</a:t>
            </a:r>
            <a:r>
              <a:rPr lang="es-PE" sz="1400" baseline="0" dirty="0" smtClean="0"/>
              <a:t>, </a:t>
            </a:r>
            <a:r>
              <a:rPr lang="es-PE" sz="1400" baseline="0" dirty="0" err="1" smtClean="0"/>
              <a:t>there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variation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across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countries</a:t>
            </a:r>
            <a:r>
              <a:rPr lang="es-PE" sz="1400" baseline="0" dirty="0" smtClean="0"/>
              <a:t>, and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overall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prevalence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among</a:t>
            </a:r>
            <a:r>
              <a:rPr lang="es-PE" sz="1400" baseline="0" dirty="0" smtClean="0"/>
              <a:t> Young MSM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6.5%, </a:t>
            </a:r>
            <a:r>
              <a:rPr lang="es-PE" sz="1400" baseline="0" dirty="0" err="1" smtClean="0"/>
              <a:t>while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20.5% </a:t>
            </a:r>
            <a:r>
              <a:rPr lang="es-PE" sz="1400" baseline="0" dirty="0" err="1" smtClean="0"/>
              <a:t>among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older</a:t>
            </a:r>
            <a:r>
              <a:rPr lang="es-PE" sz="1400" baseline="0" dirty="0" smtClean="0"/>
              <a:t> MSM.</a:t>
            </a:r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0455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However</a:t>
            </a:r>
            <a:r>
              <a:rPr lang="es-PE" sz="1400" dirty="0" smtClean="0"/>
              <a:t>, </a:t>
            </a:r>
            <a:r>
              <a:rPr lang="es-PE" sz="1400" dirty="0" err="1" smtClean="0"/>
              <a:t>when</a:t>
            </a:r>
            <a:r>
              <a:rPr lang="es-PE" sz="1400" dirty="0" smtClean="0"/>
              <a:t> </a:t>
            </a:r>
            <a:r>
              <a:rPr lang="es-PE" sz="1400" dirty="0" err="1" smtClean="0"/>
              <a:t>we</a:t>
            </a:r>
            <a:r>
              <a:rPr lang="es-PE" sz="1400" dirty="0" smtClean="0"/>
              <a:t> look at </a:t>
            </a:r>
            <a:r>
              <a:rPr lang="es-PE" sz="1400" dirty="0" err="1" smtClean="0"/>
              <a:t>reports</a:t>
            </a:r>
            <a:r>
              <a:rPr lang="es-PE" sz="1400" dirty="0" smtClean="0"/>
              <a:t> of HIV </a:t>
            </a:r>
            <a:r>
              <a:rPr lang="es-PE" sz="1400" dirty="0" err="1" smtClean="0"/>
              <a:t>diagnoses</a:t>
            </a:r>
            <a:r>
              <a:rPr lang="es-PE" sz="1400" dirty="0" smtClean="0"/>
              <a:t> </a:t>
            </a:r>
            <a:r>
              <a:rPr lang="es-PE" sz="1400" dirty="0" err="1" smtClean="0"/>
              <a:t>during</a:t>
            </a:r>
            <a:r>
              <a:rPr lang="es-PE" sz="1400" dirty="0" smtClean="0"/>
              <a:t> </a:t>
            </a:r>
            <a:r>
              <a:rPr lang="es-PE" sz="1400" dirty="0" err="1" smtClean="0"/>
              <a:t>the</a:t>
            </a:r>
            <a:r>
              <a:rPr lang="es-PE" sz="1400" dirty="0" smtClean="0"/>
              <a:t> </a:t>
            </a:r>
            <a:r>
              <a:rPr lang="es-PE" sz="1400" dirty="0" err="1"/>
              <a:t>p</a:t>
            </a:r>
            <a:r>
              <a:rPr lang="es-PE" sz="1400" dirty="0" err="1" smtClean="0"/>
              <a:t>ast</a:t>
            </a:r>
            <a:r>
              <a:rPr lang="es-PE" sz="1400" dirty="0" smtClean="0"/>
              <a:t> 12 </a:t>
            </a:r>
            <a:r>
              <a:rPr lang="es-PE" sz="1400" dirty="0" err="1" smtClean="0"/>
              <a:t>months</a:t>
            </a:r>
            <a:r>
              <a:rPr lang="es-PE" sz="1400" dirty="0" smtClean="0"/>
              <a:t>, Young and </a:t>
            </a:r>
            <a:r>
              <a:rPr lang="es-PE" sz="1400" dirty="0" err="1" smtClean="0"/>
              <a:t>older</a:t>
            </a:r>
            <a:r>
              <a:rPr lang="es-PE" sz="1400" dirty="0" smtClean="0"/>
              <a:t> MSM </a:t>
            </a:r>
            <a:r>
              <a:rPr lang="es-PE" sz="1400" baseline="0" dirty="0" err="1" smtClean="0"/>
              <a:t>report</a:t>
            </a:r>
            <a:r>
              <a:rPr lang="es-PE" sz="1400" baseline="0" dirty="0" smtClean="0"/>
              <a:t> similar figures, </a:t>
            </a:r>
            <a:r>
              <a:rPr lang="es-PE" sz="1400" baseline="0" dirty="0" err="1" smtClean="0"/>
              <a:t>around</a:t>
            </a:r>
            <a:r>
              <a:rPr lang="es-PE" sz="1400" baseline="0" dirty="0" smtClean="0"/>
              <a:t> 3% per </a:t>
            </a:r>
            <a:r>
              <a:rPr lang="es-PE" sz="1400" baseline="0" dirty="0" err="1" smtClean="0"/>
              <a:t>year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This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a proxy </a:t>
            </a:r>
            <a:r>
              <a:rPr lang="es-PE" sz="1400" baseline="0" dirty="0" err="1" smtClean="0"/>
              <a:t>for</a:t>
            </a:r>
            <a:r>
              <a:rPr lang="es-PE" sz="1400" baseline="0" dirty="0" smtClean="0"/>
              <a:t> HIV </a:t>
            </a:r>
            <a:r>
              <a:rPr lang="es-PE" sz="1400" baseline="0" dirty="0" err="1" smtClean="0"/>
              <a:t>incidence</a:t>
            </a:r>
            <a:r>
              <a:rPr lang="es-PE" sz="1400" baseline="0" dirty="0" smtClean="0"/>
              <a:t>, and </a:t>
            </a:r>
            <a:r>
              <a:rPr lang="es-PE" sz="1400" baseline="0" dirty="0" err="1" smtClean="0"/>
              <a:t>is</a:t>
            </a:r>
            <a:r>
              <a:rPr lang="es-PE" sz="1400" baseline="0" dirty="0" smtClean="0"/>
              <a:t> quite </a:t>
            </a:r>
            <a:r>
              <a:rPr lang="es-PE" sz="1400" baseline="0" dirty="0" err="1" smtClean="0"/>
              <a:t>high</a:t>
            </a:r>
            <a:r>
              <a:rPr lang="es-PE" sz="1400" baseline="0" dirty="0" smtClean="0"/>
              <a:t>. </a:t>
            </a:r>
          </a:p>
          <a:p>
            <a:endParaRPr lang="es-PE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39465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400" dirty="0" err="1" smtClean="0"/>
              <a:t>This</a:t>
            </a:r>
            <a:r>
              <a:rPr lang="es-PE" sz="1400" dirty="0" smtClean="0"/>
              <a:t> </a:t>
            </a:r>
            <a:r>
              <a:rPr lang="es-PE" sz="1400" dirty="0" err="1" smtClean="0"/>
              <a:t>is</a:t>
            </a:r>
            <a:r>
              <a:rPr lang="es-PE" sz="1400" dirty="0" smtClean="0"/>
              <a:t> </a:t>
            </a:r>
            <a:r>
              <a:rPr lang="es-PE" sz="1400" dirty="0" err="1" smtClean="0"/>
              <a:t>compelling</a:t>
            </a:r>
            <a:r>
              <a:rPr lang="es-PE" sz="1400" dirty="0" smtClean="0"/>
              <a:t> </a:t>
            </a:r>
            <a:r>
              <a:rPr lang="es-PE" sz="1400" dirty="0" err="1" smtClean="0"/>
              <a:t>information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from</a:t>
            </a:r>
            <a:r>
              <a:rPr lang="es-PE" sz="1400" baseline="0" dirty="0" smtClean="0"/>
              <a:t> HIV </a:t>
            </a:r>
            <a:r>
              <a:rPr lang="es-PE" sz="1400" baseline="0" dirty="0" err="1" smtClean="0"/>
              <a:t>surveillance</a:t>
            </a:r>
            <a:r>
              <a:rPr lang="es-PE" sz="1400" baseline="0" dirty="0" smtClean="0"/>
              <a:t> in </a:t>
            </a:r>
            <a:r>
              <a:rPr lang="es-PE" sz="1400" baseline="0" dirty="0" err="1" smtClean="0"/>
              <a:t>Brazil</a:t>
            </a:r>
            <a:r>
              <a:rPr lang="es-PE" sz="1400" baseline="0" dirty="0" smtClean="0"/>
              <a:t>.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upper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left-hand</a:t>
            </a:r>
            <a:r>
              <a:rPr lang="es-PE" sz="1400" baseline="0" dirty="0" smtClean="0"/>
              <a:t> figure shows </a:t>
            </a:r>
            <a:r>
              <a:rPr lang="es-PE" sz="1400" baseline="0" dirty="0" err="1" smtClean="0"/>
              <a:t>the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progression</a:t>
            </a:r>
            <a:r>
              <a:rPr lang="es-PE" sz="1400" baseline="0" dirty="0" smtClean="0"/>
              <a:t> of </a:t>
            </a:r>
            <a:r>
              <a:rPr lang="es-PE" sz="1400" baseline="0" dirty="0" err="1" smtClean="0"/>
              <a:t>annual</a:t>
            </a:r>
            <a:r>
              <a:rPr lang="es-PE" sz="1400" baseline="0" dirty="0" smtClean="0"/>
              <a:t> HIV </a:t>
            </a:r>
            <a:r>
              <a:rPr lang="es-PE" sz="1400" baseline="0" dirty="0" err="1" smtClean="0"/>
              <a:t>reporting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gender</a:t>
            </a:r>
            <a:r>
              <a:rPr lang="es-PE" sz="1400" baseline="0" dirty="0" smtClean="0"/>
              <a:t> and </a:t>
            </a:r>
            <a:r>
              <a:rPr lang="es-PE" sz="1400" baseline="0" dirty="0" err="1" smtClean="0"/>
              <a:t>age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group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between</a:t>
            </a:r>
            <a:r>
              <a:rPr lang="es-PE" sz="1400" baseline="0" dirty="0" smtClean="0"/>
              <a:t> 2009 and 2017. </a:t>
            </a:r>
            <a:r>
              <a:rPr lang="es-PE" sz="1400" baseline="0" dirty="0" err="1" smtClean="0"/>
              <a:t>One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group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grows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steadily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across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that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decade</a:t>
            </a:r>
            <a:r>
              <a:rPr lang="es-PE" sz="1400" baseline="0" dirty="0" smtClean="0"/>
              <a:t>: Young males 18 to 24.</a:t>
            </a:r>
          </a:p>
          <a:p>
            <a:endParaRPr lang="es-PE" sz="1400" baseline="0" dirty="0" smtClean="0"/>
          </a:p>
          <a:p>
            <a:r>
              <a:rPr lang="es-PE" sz="1400" baseline="0" dirty="0" err="1" smtClean="0"/>
              <a:t>When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we</a:t>
            </a:r>
            <a:r>
              <a:rPr lang="es-PE" sz="1400" baseline="0" dirty="0" smtClean="0"/>
              <a:t> look at </a:t>
            </a:r>
            <a:r>
              <a:rPr lang="es-PE" sz="1400" baseline="0" dirty="0" err="1" smtClean="0"/>
              <a:t>transmission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categories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among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those</a:t>
            </a:r>
            <a:r>
              <a:rPr lang="es-PE" sz="1400" baseline="0" dirty="0" smtClean="0"/>
              <a:t> </a:t>
            </a:r>
            <a:r>
              <a:rPr lang="es-PE" sz="1400" baseline="0" dirty="0" err="1" smtClean="0"/>
              <a:t>young</a:t>
            </a:r>
            <a:r>
              <a:rPr lang="es-PE" sz="1400" baseline="0" dirty="0" smtClean="0"/>
              <a:t> males, 81% are </a:t>
            </a:r>
            <a:r>
              <a:rPr lang="es-PE" sz="1400" dirty="0" err="1" smtClean="0"/>
              <a:t>classified</a:t>
            </a:r>
            <a:r>
              <a:rPr lang="es-PE" sz="1400" dirty="0" smtClean="0"/>
              <a:t> as MSM</a:t>
            </a:r>
            <a:r>
              <a:rPr lang="es-PE" sz="1400" baseline="0" dirty="0" smtClean="0"/>
              <a:t>. </a:t>
            </a: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CD44C-B140-4ACC-A960-E859E05C7E59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37481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306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0459" y="1600202"/>
            <a:ext cx="10691084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ran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"/>
            <a:ext cx="12192000" cy="822960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0" y="203817"/>
            <a:ext cx="11690843" cy="4569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893135" y="6499276"/>
            <a:ext cx="9604861" cy="172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21985" y="639855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/>
              <a:pPr/>
              <a:t>‹Nº›</a:t>
            </a:fld>
            <a:endParaRPr lang="en-US" sz="900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67535" y="958048"/>
            <a:ext cx="11614149" cy="258532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336550" indent="-160338">
              <a:defRPr sz="2400">
                <a:solidFill>
                  <a:schemeClr val="bg2">
                    <a:lumMod val="25000"/>
                  </a:schemeClr>
                </a:solidFill>
              </a:defRPr>
            </a:lvl2pPr>
            <a:lvl3pPr marL="577850" indent="-241300">
              <a:buFont typeface="Segoe UI" panose="020B0502040204020203" pitchFamily="34" charset="0"/>
              <a:buChar char="–"/>
              <a:defRPr sz="2400">
                <a:solidFill>
                  <a:schemeClr val="bg2">
                    <a:lumMod val="25000"/>
                  </a:schemeClr>
                </a:solidFill>
              </a:defRPr>
            </a:lvl3pPr>
            <a:lvl4pPr marL="801688" indent="-176213">
              <a:buFont typeface="Wingdings" panose="05000000000000000000" pitchFamily="2" charset="2"/>
              <a:buChar char="§"/>
              <a:defRPr sz="2400">
                <a:solidFill>
                  <a:schemeClr val="bg2">
                    <a:lumMod val="25000"/>
                  </a:schemeClr>
                </a:solidFill>
              </a:defRPr>
            </a:lvl4pPr>
            <a:lvl5pPr marL="1027113" indent="-225425">
              <a:buFont typeface="Century Gothic" panose="020B0502020202020204" pitchFamily="34" charset="0"/>
              <a:buChar char="○"/>
              <a:defRPr sz="2400">
                <a:solidFill>
                  <a:schemeClr val="bg2">
                    <a:lumMod val="25000"/>
                  </a:schemeClr>
                </a:solidFill>
              </a:defRPr>
            </a:lvl5pPr>
            <a:lvl6pPr marL="1200150" indent="-171450"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231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2880">
          <p15:clr>
            <a:srgbClr val="FBAE40"/>
          </p15:clr>
        </p15:guide>
        <p15:guide id="3" pos="5616">
          <p15:clr>
            <a:srgbClr val="FBAE40"/>
          </p15:clr>
        </p15:guide>
        <p15:guide id="4" pos="108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Dark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"/>
            <a:ext cx="12192000" cy="82296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0" y="203817"/>
            <a:ext cx="11690843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893135" y="6499276"/>
            <a:ext cx="9604861" cy="172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21985" y="639855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/>
              <a:pPr/>
              <a:t>‹Nº›</a:t>
            </a:fld>
            <a:endParaRPr lang="en-US" sz="900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67535" y="958048"/>
            <a:ext cx="11614149" cy="258532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336550" indent="-160338">
              <a:defRPr sz="2400">
                <a:solidFill>
                  <a:schemeClr val="bg2">
                    <a:lumMod val="25000"/>
                  </a:schemeClr>
                </a:solidFill>
              </a:defRPr>
            </a:lvl2pPr>
            <a:lvl3pPr marL="577850" indent="-241300">
              <a:buFont typeface="Segoe UI" panose="020B0502040204020203" pitchFamily="34" charset="0"/>
              <a:buChar char="–"/>
              <a:defRPr sz="2400">
                <a:solidFill>
                  <a:schemeClr val="bg2">
                    <a:lumMod val="25000"/>
                  </a:schemeClr>
                </a:solidFill>
              </a:defRPr>
            </a:lvl3pPr>
            <a:lvl4pPr marL="801688" indent="-176213">
              <a:buFont typeface="Wingdings" panose="05000000000000000000" pitchFamily="2" charset="2"/>
              <a:buChar char="§"/>
              <a:defRPr sz="2400">
                <a:solidFill>
                  <a:schemeClr val="bg2">
                    <a:lumMod val="25000"/>
                  </a:schemeClr>
                </a:solidFill>
              </a:defRPr>
            </a:lvl4pPr>
            <a:lvl5pPr marL="1027113" indent="-225425">
              <a:buFont typeface="Century Gothic" panose="020B0502020202020204" pitchFamily="34" charset="0"/>
              <a:buChar char="○"/>
              <a:defRPr sz="2400">
                <a:solidFill>
                  <a:schemeClr val="bg2">
                    <a:lumMod val="25000"/>
                  </a:schemeClr>
                </a:solidFill>
              </a:defRPr>
            </a:lvl5pPr>
            <a:lvl6pPr marL="1200150" indent="-171450"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710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2880">
          <p15:clr>
            <a:srgbClr val="FBAE40"/>
          </p15:clr>
        </p15:guide>
        <p15:guide id="3" pos="5616">
          <p15:clr>
            <a:srgbClr val="FBAE40"/>
          </p15:clr>
        </p15:guide>
        <p15:guide id="4" pos="108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 smtClean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6" y="108843"/>
            <a:ext cx="3967168" cy="1912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80" y="274639"/>
            <a:ext cx="1069104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80" y="1600202"/>
            <a:ext cx="10691040" cy="4525963"/>
          </a:xfrm>
        </p:spPr>
        <p:txBody>
          <a:bodyPr/>
          <a:lstStyle>
            <a:lvl1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406902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3864" y="274639"/>
            <a:ext cx="1106427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63" y="1600202"/>
            <a:ext cx="5115611" cy="4525963"/>
          </a:xfrm>
        </p:spPr>
        <p:txBody>
          <a:bodyPr/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3336" y="1600202"/>
            <a:ext cx="5384800" cy="4525963"/>
          </a:xfrm>
        </p:spPr>
        <p:txBody>
          <a:bodyPr/>
          <a:lstStyle>
            <a:lvl1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655" y="1535114"/>
            <a:ext cx="511772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655" y="2174875"/>
            <a:ext cx="51177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251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25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297" y="273050"/>
            <a:ext cx="3729368" cy="1162051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671" y="273053"/>
            <a:ext cx="6815667" cy="5853113"/>
          </a:xfrm>
        </p:spPr>
        <p:txBody>
          <a:bodyPr/>
          <a:lstStyle>
            <a:lvl1pPr>
              <a:defRPr sz="32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297" y="1435103"/>
            <a:ext cx="3729368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0" y="4800601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  <p:sldLayoutId id="2147483663" r:id="rId12"/>
    <p:sldLayoutId id="2147483664" r:id="rId1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E8303B"/>
          </a:solidFill>
          <a:latin typeface="Franklin Gothic Book" panose="020B05030201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chart" Target="../charts/char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chart" Target="../charts/char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Young Men who Have Sex with Men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in </a:t>
            </a:r>
            <a:r>
              <a:rPr lang="en-US" b="1" dirty="0"/>
              <a:t>Latin America</a:t>
            </a:r>
            <a:endParaRPr lang="es-PE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2975610" y="4217670"/>
            <a:ext cx="6400800" cy="1752600"/>
          </a:xfrm>
        </p:spPr>
        <p:txBody>
          <a:bodyPr/>
          <a:lstStyle/>
          <a:p>
            <a:r>
              <a:rPr lang="es-PE" dirty="0"/>
              <a:t>Carlos F. Cáceres, MD, MPH, PhD</a:t>
            </a:r>
          </a:p>
          <a:p>
            <a:r>
              <a:rPr lang="es-PE" sz="2000" dirty="0"/>
              <a:t>Center </a:t>
            </a:r>
            <a:r>
              <a:rPr lang="es-PE" sz="2000" dirty="0" err="1"/>
              <a:t>for</a:t>
            </a:r>
            <a:r>
              <a:rPr lang="es-PE" sz="2000" dirty="0"/>
              <a:t> </a:t>
            </a:r>
            <a:r>
              <a:rPr lang="es-PE" sz="2000" dirty="0" err="1"/>
              <a:t>Research</a:t>
            </a:r>
            <a:r>
              <a:rPr lang="es-PE" sz="2000" dirty="0"/>
              <a:t> in </a:t>
            </a:r>
            <a:r>
              <a:rPr lang="es-PE" sz="2000" dirty="0" err="1"/>
              <a:t>Sexuality</a:t>
            </a:r>
            <a:r>
              <a:rPr lang="es-PE" sz="2000" dirty="0"/>
              <a:t>, AIDS and </a:t>
            </a:r>
            <a:r>
              <a:rPr lang="es-PE" sz="2000" dirty="0" err="1"/>
              <a:t>Society</a:t>
            </a:r>
            <a:endParaRPr lang="es-PE" sz="2000" dirty="0"/>
          </a:p>
          <a:p>
            <a:r>
              <a:rPr lang="es-PE" sz="2000" dirty="0"/>
              <a:t>Universidad Peruana Cayetano Heredia, Lima, </a:t>
            </a:r>
            <a:r>
              <a:rPr lang="es-PE" sz="2000" dirty="0" err="1"/>
              <a:t>Peru</a:t>
            </a:r>
            <a:endParaRPr lang="es-PE" sz="2000" dirty="0"/>
          </a:p>
        </p:txBody>
      </p:sp>
      <p:pic>
        <p:nvPicPr>
          <p:cNvPr id="7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18" y="4482594"/>
            <a:ext cx="2926060" cy="9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2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23082" y="166467"/>
            <a:ext cx="11500352" cy="1143000"/>
          </a:xfrm>
        </p:spPr>
        <p:txBody>
          <a:bodyPr>
            <a:normAutofit/>
          </a:bodyPr>
          <a:lstStyle/>
          <a:p>
            <a:r>
              <a:rPr lang="es-PE" sz="2800" dirty="0"/>
              <a:t>HIV </a:t>
            </a:r>
            <a:r>
              <a:rPr lang="es-PE" sz="2800" dirty="0" err="1"/>
              <a:t>Infections</a:t>
            </a:r>
            <a:r>
              <a:rPr lang="es-PE" sz="2800" dirty="0"/>
              <a:t> </a:t>
            </a:r>
            <a:r>
              <a:rPr lang="es-PE" sz="2800" dirty="0" err="1"/>
              <a:t>Notified</a:t>
            </a:r>
            <a:r>
              <a:rPr lang="es-PE" sz="2800" dirty="0"/>
              <a:t> </a:t>
            </a:r>
            <a:r>
              <a:rPr lang="es-PE" sz="2800" dirty="0" err="1" smtClean="0"/>
              <a:t>by</a:t>
            </a:r>
            <a:r>
              <a:rPr lang="es-PE" sz="2800" dirty="0" smtClean="0"/>
              <a:t> </a:t>
            </a:r>
            <a:r>
              <a:rPr lang="es-PE" sz="2800" dirty="0" err="1"/>
              <a:t>Gender</a:t>
            </a:r>
            <a:r>
              <a:rPr lang="es-PE" sz="2800" dirty="0"/>
              <a:t> and </a:t>
            </a:r>
            <a:r>
              <a:rPr lang="es-PE" sz="2800" dirty="0" err="1"/>
              <a:t>Age</a:t>
            </a:r>
            <a:r>
              <a:rPr lang="es-PE" sz="2800" dirty="0"/>
              <a:t> </a:t>
            </a:r>
            <a:r>
              <a:rPr lang="es-PE" sz="2800" dirty="0" err="1" smtClean="0"/>
              <a:t>Group</a:t>
            </a:r>
            <a:r>
              <a:rPr lang="es-PE" sz="2800" dirty="0" smtClean="0"/>
              <a:t>, </a:t>
            </a:r>
            <a:r>
              <a:rPr lang="es-PE" sz="2800" dirty="0" err="1" smtClean="0"/>
              <a:t>Peru</a:t>
            </a:r>
            <a:r>
              <a:rPr lang="es-PE" sz="2800" dirty="0" smtClean="0"/>
              <a:t>  2008-2017 (</a:t>
            </a:r>
            <a:r>
              <a:rPr lang="es-PE" sz="2800" dirty="0" err="1" smtClean="0"/>
              <a:t>MoH</a:t>
            </a:r>
            <a:r>
              <a:rPr lang="es-PE" sz="2800" dirty="0"/>
              <a:t>)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18" y="1190915"/>
            <a:ext cx="4107720" cy="2809132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777" y="1272731"/>
            <a:ext cx="4012117" cy="275785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/>
          <p:cNvSpPr txBox="1"/>
          <p:nvPr/>
        </p:nvSpPr>
        <p:spPr>
          <a:xfrm>
            <a:off x="9877466" y="1963271"/>
            <a:ext cx="200523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Reported cases of HIV infection by age, sex and five-year periods. Peru, 2008-2012 / 2013-2017 (</a:t>
            </a:r>
            <a:r>
              <a:rPr lang="en-US" sz="1350" b="1" dirty="0">
                <a:solidFill>
                  <a:srgbClr val="FF0000"/>
                </a:solidFill>
              </a:rPr>
              <a:t>absolute figures</a:t>
            </a:r>
            <a:r>
              <a:rPr lang="en-US" sz="1350" b="1" dirty="0"/>
              <a:t>)</a:t>
            </a:r>
            <a:endParaRPr lang="es-PE" sz="1350" dirty="0"/>
          </a:p>
        </p:txBody>
      </p:sp>
      <p:sp>
        <p:nvSpPr>
          <p:cNvPr id="11" name="Elipse 10"/>
          <p:cNvSpPr/>
          <p:nvPr/>
        </p:nvSpPr>
        <p:spPr>
          <a:xfrm>
            <a:off x="2039148" y="2408907"/>
            <a:ext cx="2641057" cy="1370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Elipse 12"/>
          <p:cNvSpPr/>
          <p:nvPr/>
        </p:nvSpPr>
        <p:spPr>
          <a:xfrm>
            <a:off x="6207802" y="2429423"/>
            <a:ext cx="2561920" cy="13298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4" name="Imagen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698" y="4361625"/>
            <a:ext cx="3816066" cy="235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151235" y="4856926"/>
            <a:ext cx="198384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Cases of HIV infection in </a:t>
            </a:r>
            <a:r>
              <a:rPr lang="en-US" sz="135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men 15 + years</a:t>
            </a:r>
            <a:r>
              <a:rPr lang="en-US" sz="135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based on likely mode of infection, Peru 2000-2017</a:t>
            </a:r>
            <a:endParaRPr lang="es-PE" sz="1350" dirty="0"/>
          </a:p>
        </p:txBody>
      </p:sp>
      <p:pic>
        <p:nvPicPr>
          <p:cNvPr id="16" name="Imagen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77" y="4258101"/>
            <a:ext cx="3533465" cy="245268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ángulo 16"/>
          <p:cNvSpPr/>
          <p:nvPr/>
        </p:nvSpPr>
        <p:spPr>
          <a:xfrm>
            <a:off x="9969487" y="4559562"/>
            <a:ext cx="1953947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Cases of HIV infection in </a:t>
            </a:r>
            <a:r>
              <a:rPr lang="en-US" sz="135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men 15-24 years</a:t>
            </a:r>
            <a:r>
              <a:rPr lang="en-US" sz="135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based on likely mode of infection. Peru 2000-2017</a:t>
            </a:r>
            <a:endParaRPr lang="es-PE" sz="1350" dirty="0"/>
          </a:p>
        </p:txBody>
      </p:sp>
    </p:spTree>
    <p:extLst>
      <p:ext uri="{BB962C8B-B14F-4D97-AF65-F5344CB8AC3E}">
        <p14:creationId xmlns:p14="http://schemas.microsoft.com/office/powerpoint/2010/main" val="424267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="" xmlns:a16="http://schemas.microsoft.com/office/drawing/2014/main" id="{CFE9B684-50E3-4774-848A-7D63E4B72D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7430881"/>
              </p:ext>
            </p:extLst>
          </p:nvPr>
        </p:nvGraphicFramePr>
        <p:xfrm>
          <a:off x="530205" y="563643"/>
          <a:ext cx="6337320" cy="404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1185156"/>
              </p:ext>
            </p:extLst>
          </p:nvPr>
        </p:nvGraphicFramePr>
        <p:xfrm>
          <a:off x="7105650" y="3213917"/>
          <a:ext cx="4530090" cy="3191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3698865" y="5046232"/>
            <a:ext cx="3742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>
                <a:solidFill>
                  <a:srgbClr val="E8303B"/>
                </a:solidFill>
                <a:ea typeface="Comic Sans MS" charset="0"/>
                <a:cs typeface="Comic Sans MS" charset="0"/>
              </a:rPr>
              <a:t>New HIV </a:t>
            </a:r>
            <a:r>
              <a:rPr lang="es-ES_tradnl" sz="1600" b="1" dirty="0" err="1">
                <a:solidFill>
                  <a:srgbClr val="E8303B"/>
                </a:solidFill>
                <a:ea typeface="Comic Sans MS" charset="0"/>
                <a:cs typeface="Comic Sans MS" charset="0"/>
              </a:rPr>
              <a:t>Infections</a:t>
            </a:r>
            <a:r>
              <a:rPr lang="es-ES_tradnl" sz="1600" b="1" dirty="0">
                <a:solidFill>
                  <a:srgbClr val="E8303B"/>
                </a:solidFill>
                <a:ea typeface="Comic Sans MS" charset="0"/>
                <a:cs typeface="Comic Sans MS" charset="0"/>
              </a:rPr>
              <a:t> </a:t>
            </a:r>
            <a:r>
              <a:rPr lang="es-ES_tradnl" sz="1600" b="1" dirty="0" err="1">
                <a:solidFill>
                  <a:srgbClr val="E8303B"/>
                </a:solidFill>
                <a:ea typeface="Comic Sans MS" charset="0"/>
                <a:cs typeface="Comic Sans MS" charset="0"/>
              </a:rPr>
              <a:t>by</a:t>
            </a:r>
            <a:r>
              <a:rPr lang="es-ES_tradnl" sz="1600" b="1" dirty="0">
                <a:solidFill>
                  <a:srgbClr val="E8303B"/>
                </a:solidFill>
                <a:ea typeface="Comic Sans MS" charset="0"/>
                <a:cs typeface="Comic Sans MS" charset="0"/>
              </a:rPr>
              <a:t> </a:t>
            </a:r>
            <a:r>
              <a:rPr lang="es-ES_tradnl" sz="1600" b="1" dirty="0" err="1">
                <a:solidFill>
                  <a:srgbClr val="E8303B"/>
                </a:solidFill>
                <a:ea typeface="Comic Sans MS" charset="0"/>
                <a:cs typeface="Comic Sans MS" charset="0"/>
              </a:rPr>
              <a:t>Gender</a:t>
            </a:r>
            <a:r>
              <a:rPr lang="es-ES_tradnl" sz="1600" b="1" dirty="0">
                <a:solidFill>
                  <a:srgbClr val="E8303B"/>
                </a:solidFill>
                <a:ea typeface="Comic Sans MS" charset="0"/>
                <a:cs typeface="Comic Sans MS" charset="0"/>
              </a:rPr>
              <a:t> (15+) </a:t>
            </a:r>
            <a:br>
              <a:rPr lang="es-ES_tradnl" sz="1600" b="1" dirty="0">
                <a:solidFill>
                  <a:srgbClr val="E8303B"/>
                </a:solidFill>
                <a:ea typeface="Comic Sans MS" charset="0"/>
                <a:cs typeface="Comic Sans MS" charset="0"/>
              </a:rPr>
            </a:br>
            <a:r>
              <a:rPr lang="es-ES_tradnl" sz="1600" b="1" dirty="0" err="1">
                <a:solidFill>
                  <a:srgbClr val="E8303B"/>
                </a:solidFill>
                <a:ea typeface="Comic Sans MS" charset="0"/>
                <a:cs typeface="Comic Sans MS" charset="0"/>
              </a:rPr>
              <a:t>Latin</a:t>
            </a:r>
            <a:r>
              <a:rPr lang="es-ES_tradnl" sz="1600" b="1" dirty="0">
                <a:solidFill>
                  <a:srgbClr val="E8303B"/>
                </a:solidFill>
                <a:ea typeface="Comic Sans MS" charset="0"/>
                <a:cs typeface="Comic Sans MS" charset="0"/>
              </a:rPr>
              <a:t> </a:t>
            </a:r>
            <a:r>
              <a:rPr lang="es-ES_tradnl" sz="1600" b="1" dirty="0" err="1">
                <a:solidFill>
                  <a:srgbClr val="E8303B"/>
                </a:solidFill>
                <a:ea typeface="Comic Sans MS" charset="0"/>
                <a:cs typeface="Comic Sans MS" charset="0"/>
              </a:rPr>
              <a:t>America</a:t>
            </a:r>
            <a:r>
              <a:rPr lang="es-ES_tradnl" sz="1600" b="1" dirty="0">
                <a:solidFill>
                  <a:srgbClr val="E8303B"/>
                </a:solidFill>
                <a:ea typeface="Comic Sans MS" charset="0"/>
                <a:cs typeface="Comic Sans MS" charset="0"/>
              </a:rPr>
              <a:t>, 2000-2015</a:t>
            </a:r>
          </a:p>
          <a:p>
            <a:endParaRPr lang="es-ES_tradnl" sz="1600" b="1" dirty="0">
              <a:solidFill>
                <a:srgbClr val="E8303B"/>
              </a:solidFill>
            </a:endParaRPr>
          </a:p>
          <a:p>
            <a:endParaRPr lang="es-ES_tradnl" sz="1600" b="1" dirty="0">
              <a:solidFill>
                <a:srgbClr val="E8303B"/>
              </a:solidFill>
            </a:endParaRPr>
          </a:p>
          <a:p>
            <a:endParaRPr lang="es-ES_tradnl" sz="1600" b="1" dirty="0">
              <a:solidFill>
                <a:srgbClr val="E8303B"/>
              </a:solidFill>
            </a:endParaRPr>
          </a:p>
          <a:p>
            <a:endParaRPr lang="es-ES_tradnl" sz="1600" b="1" dirty="0">
              <a:solidFill>
                <a:srgbClr val="E8303B"/>
              </a:solidFill>
            </a:endParaRPr>
          </a:p>
        </p:txBody>
      </p:sp>
      <p:sp>
        <p:nvSpPr>
          <p:cNvPr id="15" name="TextBox 6"/>
          <p:cNvSpPr txBox="1"/>
          <p:nvPr/>
        </p:nvSpPr>
        <p:spPr>
          <a:xfrm>
            <a:off x="4023075" y="5692562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Source: UNAIDS, Spectrum estimates 2015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176010" y="1811580"/>
            <a:ext cx="3086100" cy="365125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white">
                    <a:lumMod val="50000"/>
                  </a:prstClr>
                </a:solidFill>
                <a:ea typeface="Arial" charset="0"/>
                <a:cs typeface="Arial" charset="0"/>
              </a:rPr>
              <a:t>Young people and HIV– </a:t>
            </a:r>
            <a:r>
              <a:rPr lang="en-US" b="1" dirty="0">
                <a:solidFill>
                  <a:srgbClr val="00AEEF"/>
                </a:solidFill>
                <a:ea typeface="Arial" charset="0"/>
                <a:cs typeface="Arial" charset="0"/>
              </a:rPr>
              <a:t>UNICEF</a:t>
            </a:r>
            <a:r>
              <a:rPr lang="en-US" dirty="0">
                <a:solidFill>
                  <a:srgbClr val="00AEEF"/>
                </a:solidFill>
                <a:ea typeface="Arial" charset="0"/>
                <a:cs typeface="Arial" charset="0"/>
              </a:rPr>
              <a:t> | for every </a:t>
            </a:r>
            <a:r>
              <a:rPr lang="en-US" dirty="0" smtClean="0">
                <a:solidFill>
                  <a:srgbClr val="00AEEF"/>
                </a:solidFill>
                <a:ea typeface="Arial" charset="0"/>
                <a:cs typeface="Arial" charset="0"/>
              </a:rPr>
              <a:t>child</a:t>
            </a:r>
          </a:p>
          <a:p>
            <a:r>
              <a:rPr lang="en-US" dirty="0" smtClean="0">
                <a:solidFill>
                  <a:srgbClr val="00AEEF"/>
                </a:solidFill>
                <a:ea typeface="Arial" charset="0"/>
                <a:cs typeface="Arial" charset="0"/>
              </a:rPr>
              <a:t>(UNAIDS Data)</a:t>
            </a:r>
            <a:endParaRPr lang="en-US" dirty="0">
              <a:solidFill>
                <a:srgbClr val="00AEEF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67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PE" sz="3600" dirty="0" err="1"/>
              <a:t>Syphilis</a:t>
            </a:r>
            <a:r>
              <a:rPr lang="es-PE" sz="3600" dirty="0"/>
              <a:t>, NG </a:t>
            </a:r>
            <a:r>
              <a:rPr lang="es-PE" sz="3600" dirty="0" err="1"/>
              <a:t>or</a:t>
            </a:r>
            <a:r>
              <a:rPr lang="es-PE" sz="3600" dirty="0"/>
              <a:t> CT in </a:t>
            </a:r>
            <a:r>
              <a:rPr lang="es-PE" sz="3600" dirty="0" err="1"/>
              <a:t>last</a:t>
            </a:r>
            <a:r>
              <a:rPr lang="es-PE" sz="3600" dirty="0"/>
              <a:t> 12 </a:t>
            </a:r>
            <a:r>
              <a:rPr lang="es-PE" sz="3600" dirty="0" err="1"/>
              <a:t>months</a:t>
            </a:r>
            <a:r>
              <a:rPr lang="es-PE" sz="3600" dirty="0"/>
              <a:t> </a:t>
            </a:r>
            <a:r>
              <a:rPr lang="es-PE" sz="3600" dirty="0" err="1"/>
              <a:t>among</a:t>
            </a:r>
            <a:r>
              <a:rPr lang="es-PE" sz="3600" dirty="0"/>
              <a:t> MSM&lt;25 </a:t>
            </a:r>
            <a:r>
              <a:rPr lang="es-PE" sz="3600" dirty="0" err="1"/>
              <a:t>y.o</a:t>
            </a:r>
            <a:r>
              <a:rPr lang="es-PE" sz="3600" dirty="0"/>
              <a:t>, LAMIS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583229"/>
              </p:ext>
            </p:extLst>
          </p:nvPr>
        </p:nvGraphicFramePr>
        <p:xfrm>
          <a:off x="1260765" y="1755527"/>
          <a:ext cx="7903661" cy="4105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9965410" y="2138766"/>
            <a:ext cx="20147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err="1" smtClean="0"/>
              <a:t>Almost</a:t>
            </a:r>
            <a:r>
              <a:rPr lang="es-PE" dirty="0" smtClean="0"/>
              <a:t> 9% of MSM 18-24 </a:t>
            </a:r>
            <a:r>
              <a:rPr lang="es-PE" dirty="0" err="1" smtClean="0"/>
              <a:t>years</a:t>
            </a:r>
            <a:r>
              <a:rPr lang="es-PE" dirty="0" smtClean="0"/>
              <a:t> </a:t>
            </a:r>
            <a:r>
              <a:rPr lang="es-PE" dirty="0" err="1" smtClean="0"/>
              <a:t>old</a:t>
            </a:r>
            <a:r>
              <a:rPr lang="es-PE" dirty="0" smtClean="0"/>
              <a:t> in </a:t>
            </a:r>
            <a:r>
              <a:rPr lang="es-PE" dirty="0" err="1" smtClean="0"/>
              <a:t>the</a:t>
            </a:r>
            <a:r>
              <a:rPr lang="es-PE" dirty="0" smtClean="0"/>
              <a:t> LAMIS </a:t>
            </a:r>
            <a:r>
              <a:rPr lang="es-PE" dirty="0" err="1" smtClean="0"/>
              <a:t>study</a:t>
            </a:r>
            <a:r>
              <a:rPr lang="es-PE" dirty="0" smtClean="0"/>
              <a:t> </a:t>
            </a:r>
            <a:r>
              <a:rPr lang="es-PE" dirty="0" err="1" smtClean="0"/>
              <a:t>reported</a:t>
            </a:r>
            <a:r>
              <a:rPr lang="es-PE" dirty="0" smtClean="0"/>
              <a:t> </a:t>
            </a:r>
            <a:r>
              <a:rPr lang="es-PE" dirty="0" err="1" smtClean="0"/>
              <a:t>having</a:t>
            </a:r>
            <a:r>
              <a:rPr lang="es-PE" dirty="0" smtClean="0"/>
              <a:t> </a:t>
            </a:r>
            <a:r>
              <a:rPr lang="es-PE" dirty="0" err="1" smtClean="0"/>
              <a:t>been</a:t>
            </a:r>
            <a:r>
              <a:rPr lang="es-PE" dirty="0" smtClean="0"/>
              <a:t> </a:t>
            </a:r>
            <a:r>
              <a:rPr lang="es-PE" dirty="0" err="1" smtClean="0"/>
              <a:t>diagnosed</a:t>
            </a:r>
            <a:r>
              <a:rPr lang="es-PE" dirty="0" smtClean="0"/>
              <a:t> </a:t>
            </a:r>
            <a:r>
              <a:rPr lang="es-PE" dirty="0" err="1" smtClean="0"/>
              <a:t>with</a:t>
            </a:r>
            <a:r>
              <a:rPr lang="es-PE" dirty="0" smtClean="0"/>
              <a:t> </a:t>
            </a:r>
            <a:r>
              <a:rPr lang="es-PE" dirty="0" err="1" smtClean="0"/>
              <a:t>either</a:t>
            </a:r>
            <a:r>
              <a:rPr lang="es-PE" dirty="0" smtClean="0"/>
              <a:t> </a:t>
            </a:r>
            <a:r>
              <a:rPr lang="es-PE" dirty="0" err="1" smtClean="0"/>
              <a:t>syphilis</a:t>
            </a:r>
            <a:r>
              <a:rPr lang="es-PE" dirty="0" smtClean="0"/>
              <a:t> </a:t>
            </a:r>
            <a:r>
              <a:rPr lang="es-PE" dirty="0" err="1" smtClean="0"/>
              <a:t>or</a:t>
            </a:r>
            <a:r>
              <a:rPr lang="es-PE" dirty="0" smtClean="0"/>
              <a:t> Chlamydia </a:t>
            </a:r>
            <a:r>
              <a:rPr lang="es-PE" dirty="0" err="1" smtClean="0"/>
              <a:t>or</a:t>
            </a:r>
            <a:r>
              <a:rPr lang="es-PE" dirty="0" smtClean="0"/>
              <a:t> gonorrea </a:t>
            </a:r>
            <a:r>
              <a:rPr lang="es-PE" dirty="0" err="1" smtClean="0"/>
              <a:t>over</a:t>
            </a:r>
            <a:r>
              <a:rPr lang="es-PE" dirty="0" smtClean="0"/>
              <a:t> </a:t>
            </a:r>
            <a:r>
              <a:rPr lang="es-PE" dirty="0" err="1" smtClean="0"/>
              <a:t>the</a:t>
            </a:r>
            <a:r>
              <a:rPr lang="es-PE" dirty="0" smtClean="0"/>
              <a:t> </a:t>
            </a:r>
            <a:r>
              <a:rPr lang="es-PE" dirty="0" err="1" smtClean="0"/>
              <a:t>past</a:t>
            </a:r>
            <a:r>
              <a:rPr lang="es-PE" dirty="0" smtClean="0"/>
              <a:t> 12 </a:t>
            </a:r>
            <a:r>
              <a:rPr lang="es-PE" dirty="0" err="1" smtClean="0"/>
              <a:t>months</a:t>
            </a:r>
            <a:r>
              <a:rPr lang="es-PE" dirty="0" smtClean="0"/>
              <a:t>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88521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161887" y="2824662"/>
            <a:ext cx="8018313" cy="1143000"/>
          </a:xfrm>
        </p:spPr>
        <p:txBody>
          <a:bodyPr>
            <a:normAutofit fontScale="90000"/>
          </a:bodyPr>
          <a:lstStyle/>
          <a:p>
            <a:r>
              <a:rPr lang="es-PE" b="1" dirty="0">
                <a:latin typeface="Gill Sans Std Light" panose="020B0302020104020203"/>
              </a:rPr>
              <a:t>Sexual </a:t>
            </a:r>
            <a:r>
              <a:rPr lang="es-PE" b="1" dirty="0" err="1">
                <a:latin typeface="Gill Sans Std Light" panose="020B0302020104020203"/>
              </a:rPr>
              <a:t>Risk</a:t>
            </a:r>
            <a:r>
              <a:rPr lang="es-PE" b="1" dirty="0">
                <a:latin typeface="Gill Sans Std Light" panose="020B0302020104020203"/>
              </a:rPr>
              <a:t>, </a:t>
            </a:r>
            <a:r>
              <a:rPr lang="es-PE" b="1" dirty="0" err="1">
                <a:latin typeface="Gill Sans Std Light" panose="020B0302020104020203"/>
              </a:rPr>
              <a:t>Vulnerability</a:t>
            </a:r>
            <a:r>
              <a:rPr lang="es-PE" b="1" dirty="0">
                <a:latin typeface="Gill Sans Std Light" panose="020B0302020104020203"/>
              </a:rPr>
              <a:t> and Access to </a:t>
            </a:r>
            <a:r>
              <a:rPr lang="es-PE" b="1" dirty="0" err="1">
                <a:latin typeface="Gill Sans Std Light" panose="020B0302020104020203"/>
              </a:rPr>
              <a:t>Care</a:t>
            </a:r>
            <a:r>
              <a:rPr lang="es-PE" b="1" dirty="0">
                <a:latin typeface="Gill Sans Std Light" panose="020B0302020104020203"/>
              </a:rPr>
              <a:t> and </a:t>
            </a:r>
            <a:r>
              <a:rPr lang="es-PE" b="1" dirty="0" err="1">
                <a:latin typeface="Gill Sans Std Light" panose="020B0302020104020203"/>
              </a:rPr>
              <a:t>Prevention</a:t>
            </a:r>
            <a:endParaRPr lang="es-PE" b="1" dirty="0">
              <a:latin typeface="Gill Sans Std Light" panose="020B03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169773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="" xmlns:a16="http://schemas.microsoft.com/office/drawing/2014/main" id="{4C201EEB-D8A9-4910-9B5D-458D67DE83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8625803"/>
              </p:ext>
            </p:extLst>
          </p:nvPr>
        </p:nvGraphicFramePr>
        <p:xfrm>
          <a:off x="1496818" y="530062"/>
          <a:ext cx="8898112" cy="583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4445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6348" y="365126"/>
            <a:ext cx="4161012" cy="1325563"/>
          </a:xfrm>
        </p:spPr>
        <p:txBody>
          <a:bodyPr>
            <a:normAutofit fontScale="90000"/>
          </a:bodyPr>
          <a:lstStyle/>
          <a:p>
            <a:r>
              <a:rPr lang="es-ES" sz="3600" dirty="0">
                <a:solidFill>
                  <a:srgbClr val="EF4129"/>
                </a:solidFill>
                <a:latin typeface="Gill Sans Std Light" panose="020B0302020104020203" pitchFamily="34" charset="0"/>
              </a:rPr>
              <a:t>HIV </a:t>
            </a:r>
            <a:r>
              <a:rPr lang="es-ES" sz="3600" dirty="0" err="1">
                <a:solidFill>
                  <a:srgbClr val="EF4129"/>
                </a:solidFill>
                <a:latin typeface="Gill Sans Std Light" panose="020B0302020104020203" pitchFamily="34" charset="0"/>
              </a:rPr>
              <a:t>Testing</a:t>
            </a:r>
            <a:r>
              <a:rPr lang="es-ES" sz="3600" dirty="0">
                <a:solidFill>
                  <a:srgbClr val="EF4129"/>
                </a:solidFill>
                <a:latin typeface="Gill Sans Std Light" panose="020B0302020104020203" pitchFamily="34" charset="0"/>
              </a:rPr>
              <a:t> </a:t>
            </a:r>
            <a:r>
              <a:rPr lang="es-ES" sz="3600" dirty="0" err="1" smtClean="0">
                <a:solidFill>
                  <a:srgbClr val="EF4129"/>
                </a:solidFill>
                <a:latin typeface="Gill Sans Std Light" panose="020B0302020104020203" pitchFamily="34" charset="0"/>
              </a:rPr>
              <a:t>Practices</a:t>
            </a:r>
            <a:r>
              <a:rPr lang="es-ES" sz="3600" dirty="0" smtClean="0">
                <a:solidFill>
                  <a:srgbClr val="EF4129"/>
                </a:solidFill>
                <a:latin typeface="Gill Sans Std Light" panose="020B0302020104020203" pitchFamily="34" charset="0"/>
              </a:rPr>
              <a:t> </a:t>
            </a:r>
            <a:r>
              <a:rPr lang="es-ES" sz="3600" dirty="0" err="1" smtClean="0">
                <a:solidFill>
                  <a:srgbClr val="EF4129"/>
                </a:solidFill>
                <a:latin typeface="Gill Sans Std Light" panose="020B0302020104020203" pitchFamily="34" charset="0"/>
              </a:rPr>
              <a:t>by</a:t>
            </a:r>
            <a:r>
              <a:rPr lang="es-ES" sz="3600" dirty="0" smtClean="0">
                <a:solidFill>
                  <a:srgbClr val="EF4129"/>
                </a:solidFill>
                <a:latin typeface="Gill Sans Std Light" panose="020B0302020104020203" pitchFamily="34" charset="0"/>
              </a:rPr>
              <a:t> </a:t>
            </a:r>
            <a:r>
              <a:rPr lang="es-ES" sz="3600" dirty="0" err="1" smtClean="0">
                <a:solidFill>
                  <a:srgbClr val="EF4129"/>
                </a:solidFill>
                <a:latin typeface="Gill Sans Std Light" panose="020B0302020104020203" pitchFamily="34" charset="0"/>
              </a:rPr>
              <a:t>Age</a:t>
            </a:r>
            <a:r>
              <a:rPr lang="es-ES" sz="3600" dirty="0" smtClean="0">
                <a:solidFill>
                  <a:srgbClr val="EF4129"/>
                </a:solidFill>
                <a:latin typeface="Gill Sans Std Light" panose="020B0302020104020203" pitchFamily="34" charset="0"/>
              </a:rPr>
              <a:t> </a:t>
            </a:r>
            <a:r>
              <a:rPr lang="es-ES" sz="3600" dirty="0" err="1" smtClean="0">
                <a:solidFill>
                  <a:srgbClr val="EF4129"/>
                </a:solidFill>
                <a:latin typeface="Gill Sans Std Light" panose="020B0302020104020203" pitchFamily="34" charset="0"/>
              </a:rPr>
              <a:t>Group</a:t>
            </a:r>
            <a:r>
              <a:rPr lang="es-ES" sz="3600" dirty="0" smtClean="0">
                <a:solidFill>
                  <a:srgbClr val="EF4129"/>
                </a:solidFill>
                <a:latin typeface="Gill Sans Std Light" panose="020B0302020104020203" pitchFamily="34" charset="0"/>
              </a:rPr>
              <a:t>, </a:t>
            </a:r>
            <a:r>
              <a:rPr lang="es-ES" sz="3600" dirty="0">
                <a:solidFill>
                  <a:srgbClr val="EF4129"/>
                </a:solidFill>
                <a:latin typeface="Gill Sans Std Light" panose="020B0302020104020203" pitchFamily="34" charset="0"/>
              </a:rPr>
              <a:t>LAMIS</a:t>
            </a:r>
          </a:p>
        </p:txBody>
      </p:sp>
      <p:graphicFrame>
        <p:nvGraphicFramePr>
          <p:cNvPr id="7" name="Chart 27"/>
          <p:cNvGraphicFramePr/>
          <p:nvPr>
            <p:extLst>
              <p:ext uri="{D42A27DB-BD31-4B8C-83A1-F6EECF244321}">
                <p14:modId xmlns:p14="http://schemas.microsoft.com/office/powerpoint/2010/main" val="2137490787"/>
              </p:ext>
            </p:extLst>
          </p:nvPr>
        </p:nvGraphicFramePr>
        <p:xfrm>
          <a:off x="6633209" y="238727"/>
          <a:ext cx="5301757" cy="3708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26"/>
          <p:cNvGraphicFramePr/>
          <p:nvPr>
            <p:extLst>
              <p:ext uri="{D42A27DB-BD31-4B8C-83A1-F6EECF244321}">
                <p14:modId xmlns:p14="http://schemas.microsoft.com/office/powerpoint/2010/main" val="1604618992"/>
              </p:ext>
            </p:extLst>
          </p:nvPr>
        </p:nvGraphicFramePr>
        <p:xfrm>
          <a:off x="276224" y="2753211"/>
          <a:ext cx="6356985" cy="4004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7304049" y="4282068"/>
            <a:ext cx="4630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err="1" smtClean="0"/>
              <a:t>Half</a:t>
            </a:r>
            <a:r>
              <a:rPr lang="es-PE" dirty="0" smtClean="0"/>
              <a:t> of </a:t>
            </a:r>
            <a:r>
              <a:rPr lang="es-PE" dirty="0" err="1" smtClean="0"/>
              <a:t>participants</a:t>
            </a:r>
            <a:r>
              <a:rPr lang="es-PE" dirty="0" smtClean="0"/>
              <a:t> 18-24 at </a:t>
            </a:r>
            <a:r>
              <a:rPr lang="es-PE" dirty="0" err="1" smtClean="0"/>
              <a:t>risk</a:t>
            </a:r>
            <a:r>
              <a:rPr lang="es-PE" dirty="0" smtClean="0"/>
              <a:t> </a:t>
            </a:r>
            <a:r>
              <a:rPr lang="es-PE" dirty="0" err="1" smtClean="0"/>
              <a:t>for</a:t>
            </a:r>
            <a:r>
              <a:rPr lang="es-PE" dirty="0" smtClean="0"/>
              <a:t> </a:t>
            </a:r>
            <a:r>
              <a:rPr lang="es-PE" dirty="0" err="1" smtClean="0"/>
              <a:t>infection</a:t>
            </a:r>
            <a:r>
              <a:rPr lang="es-PE" dirty="0" smtClean="0"/>
              <a:t> </a:t>
            </a:r>
            <a:r>
              <a:rPr lang="es-PE" dirty="0" err="1" smtClean="0"/>
              <a:t>reported</a:t>
            </a:r>
            <a:r>
              <a:rPr lang="es-PE" dirty="0" smtClean="0"/>
              <a:t> </a:t>
            </a:r>
            <a:r>
              <a:rPr lang="es-PE" dirty="0" err="1" smtClean="0"/>
              <a:t>having</a:t>
            </a:r>
            <a:r>
              <a:rPr lang="es-PE" dirty="0" smtClean="0"/>
              <a:t> </a:t>
            </a:r>
            <a:r>
              <a:rPr lang="es-PE" dirty="0" err="1" smtClean="0"/>
              <a:t>been</a:t>
            </a:r>
            <a:r>
              <a:rPr lang="es-PE" dirty="0" smtClean="0"/>
              <a:t> HIV </a:t>
            </a:r>
            <a:r>
              <a:rPr lang="es-PE" dirty="0" err="1" smtClean="0"/>
              <a:t>tested</a:t>
            </a:r>
            <a:r>
              <a:rPr lang="es-PE" dirty="0" smtClean="0"/>
              <a:t> in prior 12 </a:t>
            </a:r>
            <a:r>
              <a:rPr lang="es-PE" dirty="0" err="1" smtClean="0"/>
              <a:t>months</a:t>
            </a:r>
            <a:r>
              <a:rPr lang="es-PE" dirty="0" smtClean="0"/>
              <a:t>, </a:t>
            </a:r>
            <a:r>
              <a:rPr lang="es-PE" dirty="0" err="1" smtClean="0"/>
              <a:t>compared</a:t>
            </a:r>
            <a:r>
              <a:rPr lang="es-PE" dirty="0" smtClean="0"/>
              <a:t> to 2/3 of </a:t>
            </a:r>
            <a:r>
              <a:rPr lang="es-PE" dirty="0" err="1" smtClean="0"/>
              <a:t>participants</a:t>
            </a:r>
            <a:r>
              <a:rPr lang="es-PE" dirty="0" smtClean="0"/>
              <a:t> 25 </a:t>
            </a:r>
            <a:r>
              <a:rPr lang="es-PE" dirty="0" err="1" smtClean="0"/>
              <a:t>or</a:t>
            </a:r>
            <a:r>
              <a:rPr lang="es-PE" dirty="0" smtClean="0"/>
              <a:t> </a:t>
            </a:r>
            <a:r>
              <a:rPr lang="es-PE" dirty="0" err="1" smtClean="0"/>
              <a:t>older</a:t>
            </a:r>
            <a:r>
              <a:rPr lang="es-PE" dirty="0" smtClean="0"/>
              <a:t>.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15215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="" xmlns:a16="http://schemas.microsoft.com/office/drawing/2014/main" id="{00000000-0008-0000-0100-00002D000000}"/>
              </a:ext>
            </a:extLst>
          </p:cNvPr>
          <p:cNvGraphicFramePr/>
          <p:nvPr>
            <p:extLst/>
          </p:nvPr>
        </p:nvGraphicFramePr>
        <p:xfrm>
          <a:off x="4347211" y="-101736"/>
          <a:ext cx="6284656" cy="371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896131" y="1217535"/>
            <a:ext cx="2943368" cy="1968117"/>
          </a:xfrm>
        </p:spPr>
        <p:txBody>
          <a:bodyPr>
            <a:normAutofit/>
          </a:bodyPr>
          <a:lstStyle/>
          <a:p>
            <a:r>
              <a:rPr lang="es-PE" sz="2000" dirty="0" err="1">
                <a:solidFill>
                  <a:srgbClr val="C00000"/>
                </a:solidFill>
              </a:rPr>
              <a:t>The</a:t>
            </a:r>
            <a:r>
              <a:rPr lang="es-PE" sz="2000" dirty="0">
                <a:solidFill>
                  <a:srgbClr val="C00000"/>
                </a:solidFill>
              </a:rPr>
              <a:t> </a:t>
            </a:r>
            <a:r>
              <a:rPr lang="es-PE" sz="2000" dirty="0" err="1" smtClean="0">
                <a:solidFill>
                  <a:srgbClr val="C00000"/>
                </a:solidFill>
              </a:rPr>
              <a:t>Cascade</a:t>
            </a:r>
            <a:r>
              <a:rPr lang="es-PE" sz="2000" dirty="0" smtClean="0">
                <a:solidFill>
                  <a:srgbClr val="C00000"/>
                </a:solidFill>
              </a:rPr>
              <a:t> </a:t>
            </a:r>
            <a:r>
              <a:rPr lang="es-PE" sz="2000" dirty="0">
                <a:solidFill>
                  <a:srgbClr val="C00000"/>
                </a:solidFill>
              </a:rPr>
              <a:t>of HIV </a:t>
            </a:r>
            <a:r>
              <a:rPr lang="es-PE" sz="2000" dirty="0" err="1" smtClean="0">
                <a:solidFill>
                  <a:srgbClr val="C00000"/>
                </a:solidFill>
              </a:rPr>
              <a:t>Care</a:t>
            </a:r>
            <a:r>
              <a:rPr lang="es-PE" sz="2000" dirty="0">
                <a:solidFill>
                  <a:srgbClr val="C00000"/>
                </a:solidFill>
              </a:rPr>
              <a:t> </a:t>
            </a:r>
            <a:r>
              <a:rPr lang="es-PE" sz="2000" dirty="0" err="1" smtClean="0">
                <a:solidFill>
                  <a:srgbClr val="C00000"/>
                </a:solidFill>
              </a:rPr>
              <a:t>among</a:t>
            </a:r>
            <a:r>
              <a:rPr lang="es-PE" sz="2000" dirty="0" smtClean="0">
                <a:solidFill>
                  <a:srgbClr val="C00000"/>
                </a:solidFill>
              </a:rPr>
              <a:t> </a:t>
            </a:r>
            <a:r>
              <a:rPr lang="es-PE" sz="2000" dirty="0" err="1">
                <a:solidFill>
                  <a:srgbClr val="C00000"/>
                </a:solidFill>
              </a:rPr>
              <a:t>A</a:t>
            </a:r>
            <a:r>
              <a:rPr lang="es-PE" sz="2000" dirty="0" err="1" smtClean="0">
                <a:solidFill>
                  <a:srgbClr val="C00000"/>
                </a:solidFill>
              </a:rPr>
              <a:t>dolescents</a:t>
            </a:r>
            <a:r>
              <a:rPr lang="es-PE" sz="2000" dirty="0" smtClean="0">
                <a:solidFill>
                  <a:srgbClr val="C00000"/>
                </a:solidFill>
              </a:rPr>
              <a:t> </a:t>
            </a:r>
            <a:r>
              <a:rPr lang="es-PE" sz="2000" dirty="0">
                <a:solidFill>
                  <a:srgbClr val="C00000"/>
                </a:solidFill>
              </a:rPr>
              <a:t>(12-17 </a:t>
            </a:r>
            <a:r>
              <a:rPr lang="es-PE" sz="2000" dirty="0" err="1">
                <a:solidFill>
                  <a:srgbClr val="C00000"/>
                </a:solidFill>
              </a:rPr>
              <a:t>y.o</a:t>
            </a:r>
            <a:r>
              <a:rPr lang="es-PE" sz="2000" dirty="0">
                <a:solidFill>
                  <a:srgbClr val="C00000"/>
                </a:solidFill>
              </a:rPr>
              <a:t>) as of </a:t>
            </a:r>
            <a:r>
              <a:rPr lang="es-PE" sz="2000" dirty="0" err="1">
                <a:solidFill>
                  <a:srgbClr val="C00000"/>
                </a:solidFill>
              </a:rPr>
              <a:t>Dec</a:t>
            </a:r>
            <a:r>
              <a:rPr lang="es-PE" sz="2000" dirty="0">
                <a:solidFill>
                  <a:srgbClr val="C00000"/>
                </a:solidFill>
              </a:rPr>
              <a:t> 2017 </a:t>
            </a:r>
            <a:r>
              <a:rPr lang="es-PE" sz="2000" dirty="0" smtClean="0">
                <a:solidFill>
                  <a:srgbClr val="C00000"/>
                </a:solidFill>
              </a:rPr>
              <a:t>in </a:t>
            </a:r>
            <a:r>
              <a:rPr lang="es-PE" sz="2000" dirty="0" err="1" smtClean="0">
                <a:solidFill>
                  <a:srgbClr val="C00000"/>
                </a:solidFill>
              </a:rPr>
              <a:t>Peru</a:t>
            </a:r>
            <a:r>
              <a:rPr lang="es-PE" sz="2000" dirty="0" smtClean="0">
                <a:solidFill>
                  <a:srgbClr val="C00000"/>
                </a:solidFill>
              </a:rPr>
              <a:t> (</a:t>
            </a:r>
            <a:r>
              <a:rPr lang="es-PE" sz="2000" dirty="0" err="1" smtClean="0">
                <a:solidFill>
                  <a:srgbClr val="C00000"/>
                </a:solidFill>
              </a:rPr>
              <a:t>MoH</a:t>
            </a:r>
            <a:r>
              <a:rPr lang="es-PE" sz="2000" dirty="0">
                <a:solidFill>
                  <a:srgbClr val="C00000"/>
                </a:solidFill>
              </a:rPr>
              <a:t>)</a:t>
            </a:r>
          </a:p>
          <a:p>
            <a:pPr marL="0" indent="0">
              <a:buNone/>
            </a:pPr>
            <a:endParaRPr lang="es-PE" sz="2400" dirty="0">
              <a:solidFill>
                <a:srgbClr val="C00000"/>
              </a:solidFill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="" xmlns:a16="http://schemas.microsoft.com/office/drawing/2014/main" id="{00000000-0008-0000-0100-000030000000}"/>
              </a:ext>
            </a:extLst>
          </p:cNvPr>
          <p:cNvGraphicFramePr/>
          <p:nvPr>
            <p:extLst/>
          </p:nvPr>
        </p:nvGraphicFramePr>
        <p:xfrm>
          <a:off x="1933288" y="2844194"/>
          <a:ext cx="5831005" cy="3819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Marcador de contenido 4"/>
          <p:cNvSpPr txBox="1">
            <a:spLocks/>
          </p:cNvSpPr>
          <p:nvPr/>
        </p:nvSpPr>
        <p:spPr>
          <a:xfrm>
            <a:off x="7467600" y="3966210"/>
            <a:ext cx="3962399" cy="6045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ill Sans Std Light" panose="020B0302020104020203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ill Sans Std Light" panose="020B0302020104020203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ill Sans Std Light" panose="020B0302020104020203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ill Sans Std Light" panose="020B0302020104020203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ill Sans Std Light" panose="020B0302020104020203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In </a:t>
            </a:r>
            <a:r>
              <a:rPr lang="en-US" sz="2000" dirty="0"/>
              <a:t>Relation to the 90-90-90 Goals among Adolescents (12-17 years) through December </a:t>
            </a:r>
            <a:r>
              <a:rPr lang="en-US" sz="2000" dirty="0" smtClean="0"/>
              <a:t>2017, gaps are 17% to reach 90% diagnosed; 15% to reach 90% on treatment; and 42% to reach 90% virally suppressed.</a:t>
            </a:r>
            <a:endParaRPr lang="es-ES" sz="2000" dirty="0"/>
          </a:p>
          <a:p>
            <a:pPr marL="0" indent="0">
              <a:buNone/>
            </a:pPr>
            <a:endParaRPr lang="es-PE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0008" y="433288"/>
            <a:ext cx="8018313" cy="1012633"/>
          </a:xfrm>
        </p:spPr>
        <p:txBody>
          <a:bodyPr>
            <a:noAutofit/>
          </a:bodyPr>
          <a:lstStyle/>
          <a:p>
            <a:r>
              <a:rPr lang="es-MX" sz="2400" dirty="0" err="1"/>
              <a:t>Proportion</a:t>
            </a:r>
            <a:r>
              <a:rPr lang="es-MX" sz="2400" dirty="0"/>
              <a:t> of HIV-</a:t>
            </a:r>
            <a:r>
              <a:rPr lang="es-MX" sz="2400" dirty="0" err="1"/>
              <a:t>diagnosed</a:t>
            </a:r>
            <a:r>
              <a:rPr lang="es-MX" sz="2400" dirty="0"/>
              <a:t> </a:t>
            </a:r>
            <a:r>
              <a:rPr lang="es-MX" sz="2400" dirty="0" err="1"/>
              <a:t>participants</a:t>
            </a:r>
            <a:r>
              <a:rPr lang="es-MX" sz="2400" dirty="0"/>
              <a:t> </a:t>
            </a:r>
            <a:r>
              <a:rPr lang="es-MX" sz="2400" dirty="0" err="1"/>
              <a:t>on</a:t>
            </a:r>
            <a:r>
              <a:rPr lang="es-MX" sz="2400" dirty="0"/>
              <a:t> ART, and </a:t>
            </a:r>
            <a:r>
              <a:rPr lang="es-MX" sz="2400" dirty="0" err="1"/>
              <a:t>proportion</a:t>
            </a:r>
            <a:r>
              <a:rPr lang="es-MX" sz="2400" dirty="0"/>
              <a:t> of viral </a:t>
            </a:r>
            <a:r>
              <a:rPr lang="es-MX" sz="2400" dirty="0" err="1"/>
              <a:t>supression</a:t>
            </a:r>
            <a:r>
              <a:rPr lang="es-MX" sz="2400" dirty="0"/>
              <a:t> </a:t>
            </a:r>
            <a:r>
              <a:rPr lang="es-MX" sz="2400" dirty="0" err="1"/>
              <a:t>among</a:t>
            </a:r>
            <a:r>
              <a:rPr lang="es-MX" sz="2400" dirty="0"/>
              <a:t> </a:t>
            </a:r>
            <a:r>
              <a:rPr lang="es-MX" sz="2400" dirty="0" err="1"/>
              <a:t>them</a:t>
            </a:r>
            <a:r>
              <a:rPr lang="es-MX" sz="2400" dirty="0"/>
              <a:t> </a:t>
            </a:r>
            <a:r>
              <a:rPr lang="es-MX" sz="2400" dirty="0" err="1"/>
              <a:t>by</a:t>
            </a:r>
            <a:r>
              <a:rPr lang="es-MX" sz="2400" dirty="0"/>
              <a:t> </a:t>
            </a:r>
            <a:r>
              <a:rPr lang="es-MX" sz="2400" dirty="0" err="1"/>
              <a:t>age</a:t>
            </a:r>
            <a:r>
              <a:rPr lang="es-MX" sz="2400" dirty="0"/>
              <a:t> </a:t>
            </a:r>
            <a:r>
              <a:rPr lang="es-MX" sz="2400" dirty="0" err="1"/>
              <a:t>group</a:t>
            </a:r>
            <a:r>
              <a:rPr lang="es-MX" sz="2400" dirty="0"/>
              <a:t>, (LAMIS 2018)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0203345"/>
              </p:ext>
            </p:extLst>
          </p:nvPr>
        </p:nvGraphicFramePr>
        <p:xfrm>
          <a:off x="835642" y="1327934"/>
          <a:ext cx="10467044" cy="6341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Rectangle 31"/>
          <p:cNvSpPr/>
          <p:nvPr/>
        </p:nvSpPr>
        <p:spPr>
          <a:xfrm>
            <a:off x="1287021" y="5161935"/>
            <a:ext cx="9789019" cy="42015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Rectangle 32"/>
          <p:cNvSpPr/>
          <p:nvPr/>
        </p:nvSpPr>
        <p:spPr>
          <a:xfrm>
            <a:off x="1287021" y="5582091"/>
            <a:ext cx="9789018" cy="4124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TextBox 33"/>
          <p:cNvSpPr txBox="1"/>
          <p:nvPr/>
        </p:nvSpPr>
        <p:spPr>
          <a:xfrm>
            <a:off x="132986" y="5215320"/>
            <a:ext cx="1154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>
                <a:solidFill>
                  <a:schemeClr val="accent1"/>
                </a:solidFill>
              </a:rPr>
              <a:t>&lt;25 </a:t>
            </a:r>
            <a:r>
              <a:rPr lang="es-MX" sz="1400" dirty="0" err="1">
                <a:solidFill>
                  <a:schemeClr val="accent1"/>
                </a:solidFill>
              </a:rPr>
              <a:t>years</a:t>
            </a:r>
            <a:r>
              <a:rPr lang="es-MX" sz="1400" dirty="0">
                <a:solidFill>
                  <a:schemeClr val="accent1"/>
                </a:solidFill>
              </a:rPr>
              <a:t> </a:t>
            </a:r>
            <a:r>
              <a:rPr lang="es-MX" sz="1400" dirty="0" err="1">
                <a:solidFill>
                  <a:schemeClr val="accent1"/>
                </a:solidFill>
              </a:rPr>
              <a:t>old</a:t>
            </a:r>
            <a:endParaRPr lang="es-MX" sz="1400" dirty="0">
              <a:solidFill>
                <a:schemeClr val="accent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2987" y="5694470"/>
            <a:ext cx="1154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>
                <a:solidFill>
                  <a:srgbClr val="CE351C"/>
                </a:solidFill>
              </a:rPr>
              <a:t>25+ </a:t>
            </a:r>
            <a:r>
              <a:rPr lang="es-MX" sz="1400" dirty="0" err="1">
                <a:solidFill>
                  <a:srgbClr val="CE351C"/>
                </a:solidFill>
              </a:rPr>
              <a:t>years</a:t>
            </a:r>
            <a:r>
              <a:rPr lang="es-MX" sz="1400" dirty="0">
                <a:solidFill>
                  <a:srgbClr val="CE351C"/>
                </a:solidFill>
              </a:rPr>
              <a:t> </a:t>
            </a:r>
            <a:r>
              <a:rPr lang="es-MX" sz="1400" dirty="0" err="1" smtClean="0">
                <a:solidFill>
                  <a:srgbClr val="CE351C"/>
                </a:solidFill>
              </a:rPr>
              <a:t>old</a:t>
            </a:r>
            <a:endParaRPr lang="es-MX" sz="1400" dirty="0">
              <a:solidFill>
                <a:srgbClr val="CE35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2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59557" y="1241946"/>
            <a:ext cx="7383189" cy="5517392"/>
            <a:chOff x="285750" y="835817"/>
            <a:chExt cx="8443913" cy="57454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1250" t="16667" r="6406" b="7813"/>
            <a:stretch/>
          </p:blipFill>
          <p:spPr>
            <a:xfrm>
              <a:off x="285750" y="1700213"/>
              <a:ext cx="8443913" cy="488106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458" t="22743" r="69323" b="60590"/>
            <a:stretch/>
          </p:blipFill>
          <p:spPr>
            <a:xfrm>
              <a:off x="285750" y="850107"/>
              <a:ext cx="2671763" cy="9143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69740" t="23264" r="11432" b="60330"/>
            <a:stretch/>
          </p:blipFill>
          <p:spPr>
            <a:xfrm>
              <a:off x="7008019" y="835817"/>
              <a:ext cx="1721644" cy="900113"/>
            </a:xfrm>
            <a:prstGeom prst="rect">
              <a:avLst/>
            </a:prstGeom>
          </p:spPr>
        </p:pic>
      </p:grp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050731" y="206028"/>
            <a:ext cx="5486547" cy="967307"/>
          </a:xfrm>
        </p:spPr>
        <p:txBody>
          <a:bodyPr/>
          <a:lstStyle/>
          <a:p>
            <a:r>
              <a:rPr lang="es-PE" dirty="0"/>
              <a:t>Sexual </a:t>
            </a:r>
            <a:r>
              <a:rPr lang="es-PE" dirty="0" err="1"/>
              <a:t>Behavior</a:t>
            </a:r>
            <a:endParaRPr lang="es-PE" dirty="0"/>
          </a:p>
        </p:txBody>
      </p:sp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7937266" y="752309"/>
            <a:ext cx="4100059" cy="59230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PE" sz="2200" dirty="0"/>
              <a:t>In </a:t>
            </a:r>
            <a:r>
              <a:rPr lang="es-PE" sz="2200" dirty="0" err="1"/>
              <a:t>Brazil</a:t>
            </a:r>
            <a:r>
              <a:rPr lang="es-PE" sz="2200" dirty="0"/>
              <a:t>, </a:t>
            </a:r>
            <a:r>
              <a:rPr lang="es-PE" sz="2200" dirty="0" smtClean="0"/>
              <a:t>Guimar</a:t>
            </a:r>
            <a:r>
              <a:rPr lang="es-PE" sz="2200" dirty="0"/>
              <a:t>ã</a:t>
            </a:r>
            <a:r>
              <a:rPr lang="es-PE" sz="2200" dirty="0" smtClean="0"/>
              <a:t>es </a:t>
            </a:r>
            <a:r>
              <a:rPr lang="es-PE" sz="2200" dirty="0"/>
              <a:t>et al. (2018) </a:t>
            </a:r>
            <a:r>
              <a:rPr lang="es-PE" sz="2200" dirty="0" err="1"/>
              <a:t>compared</a:t>
            </a:r>
            <a:r>
              <a:rPr lang="es-PE" sz="2200" dirty="0"/>
              <a:t> </a:t>
            </a:r>
            <a:r>
              <a:rPr lang="es-PE" sz="2200" dirty="0" err="1"/>
              <a:t>the</a:t>
            </a:r>
            <a:r>
              <a:rPr lang="es-PE" sz="2200" dirty="0"/>
              <a:t> 18-24 </a:t>
            </a:r>
            <a:r>
              <a:rPr lang="es-PE" sz="2200" dirty="0" err="1"/>
              <a:t>age</a:t>
            </a:r>
            <a:r>
              <a:rPr lang="es-PE" sz="2200" dirty="0"/>
              <a:t> </a:t>
            </a:r>
            <a:r>
              <a:rPr lang="es-PE" sz="2200" dirty="0" err="1"/>
              <a:t>groups</a:t>
            </a:r>
            <a:r>
              <a:rPr lang="es-PE" sz="2200" dirty="0"/>
              <a:t> of </a:t>
            </a:r>
            <a:r>
              <a:rPr lang="es-PE" sz="2200" dirty="0">
                <a:solidFill>
                  <a:srgbClr val="E8303B"/>
                </a:solidFill>
              </a:rPr>
              <a:t>2 RDS </a:t>
            </a:r>
            <a:r>
              <a:rPr lang="es-PE" sz="2200" dirty="0" err="1">
                <a:solidFill>
                  <a:srgbClr val="E8303B"/>
                </a:solidFill>
              </a:rPr>
              <a:t>samples</a:t>
            </a:r>
            <a:r>
              <a:rPr lang="es-PE" sz="2200" dirty="0">
                <a:solidFill>
                  <a:srgbClr val="E8303B"/>
                </a:solidFill>
              </a:rPr>
              <a:t> </a:t>
            </a:r>
            <a:r>
              <a:rPr lang="es-PE" sz="2200" dirty="0"/>
              <a:t>of </a:t>
            </a:r>
            <a:r>
              <a:rPr lang="es-PE" sz="2200" dirty="0" smtClean="0"/>
              <a:t>MSM: </a:t>
            </a:r>
          </a:p>
          <a:p>
            <a:pPr marL="811213">
              <a:buFont typeface="Wingdings" panose="05000000000000000000" pitchFamily="2" charset="2"/>
              <a:buChar char="§"/>
            </a:pPr>
            <a:r>
              <a:rPr lang="es-PE" sz="2200" dirty="0" smtClean="0">
                <a:solidFill>
                  <a:schemeClr val="tx1"/>
                </a:solidFill>
              </a:rPr>
              <a:t>2009</a:t>
            </a:r>
            <a:r>
              <a:rPr lang="es-PE" sz="2200" dirty="0">
                <a:solidFill>
                  <a:schemeClr val="tx1"/>
                </a:solidFill>
              </a:rPr>
              <a:t>, N=1736; </a:t>
            </a:r>
            <a:r>
              <a:rPr lang="es-PE" sz="2200" dirty="0" smtClean="0">
                <a:solidFill>
                  <a:schemeClr val="tx1"/>
                </a:solidFill>
              </a:rPr>
              <a:t>and</a:t>
            </a:r>
          </a:p>
          <a:p>
            <a:pPr marL="811213">
              <a:buFont typeface="Wingdings" panose="05000000000000000000" pitchFamily="2" charset="2"/>
              <a:buChar char="§"/>
            </a:pPr>
            <a:r>
              <a:rPr lang="es-PE" sz="2200" dirty="0" smtClean="0"/>
              <a:t>2016</a:t>
            </a:r>
            <a:r>
              <a:rPr lang="es-PE" sz="2200" dirty="0"/>
              <a:t>, </a:t>
            </a:r>
            <a:r>
              <a:rPr lang="es-PE" sz="2200" dirty="0" smtClean="0"/>
              <a:t>N=2503</a:t>
            </a:r>
            <a:endParaRPr lang="es-PE" sz="2200" dirty="0"/>
          </a:p>
          <a:p>
            <a:pPr marL="0" indent="0">
              <a:buNone/>
            </a:pPr>
            <a:r>
              <a:rPr lang="es-PE" sz="2200" dirty="0" err="1"/>
              <a:t>Some</a:t>
            </a:r>
            <a:r>
              <a:rPr lang="es-PE" sz="2200" dirty="0"/>
              <a:t> </a:t>
            </a:r>
            <a:r>
              <a:rPr lang="es-PE" sz="2200" dirty="0" err="1"/>
              <a:t>progress</a:t>
            </a:r>
            <a:r>
              <a:rPr lang="es-PE" sz="2200" dirty="0"/>
              <a:t>: </a:t>
            </a:r>
          </a:p>
          <a:p>
            <a:pPr marL="857250" lvl="1" indent="-457200"/>
            <a:r>
              <a:rPr lang="es-PE" sz="1900" dirty="0" err="1"/>
              <a:t>Less</a:t>
            </a:r>
            <a:r>
              <a:rPr lang="es-PE" sz="1900" dirty="0"/>
              <a:t> </a:t>
            </a:r>
            <a:r>
              <a:rPr lang="es-PE" sz="1900" dirty="0" err="1"/>
              <a:t>binge</a:t>
            </a:r>
            <a:r>
              <a:rPr lang="es-PE" sz="1900" dirty="0"/>
              <a:t> </a:t>
            </a:r>
            <a:r>
              <a:rPr lang="es-PE" sz="1900" dirty="0" err="1"/>
              <a:t>drinking</a:t>
            </a:r>
            <a:r>
              <a:rPr lang="es-PE" sz="1900" dirty="0"/>
              <a:t> (44%)</a:t>
            </a:r>
          </a:p>
          <a:p>
            <a:pPr marL="857250" lvl="1" indent="-457200"/>
            <a:r>
              <a:rPr lang="es-PE" sz="1900" dirty="0" err="1"/>
              <a:t>Less</a:t>
            </a:r>
            <a:r>
              <a:rPr lang="es-PE" sz="1900" dirty="0"/>
              <a:t> </a:t>
            </a:r>
            <a:r>
              <a:rPr lang="es-PE" sz="1900" dirty="0" err="1"/>
              <a:t>people</a:t>
            </a:r>
            <a:r>
              <a:rPr lang="es-PE" sz="1900" dirty="0"/>
              <a:t> </a:t>
            </a:r>
            <a:r>
              <a:rPr lang="es-PE" sz="1900" dirty="0" err="1"/>
              <a:t>reporting</a:t>
            </a:r>
            <a:r>
              <a:rPr lang="es-PE" sz="1900" dirty="0"/>
              <a:t> no prior HIV </a:t>
            </a:r>
            <a:r>
              <a:rPr lang="es-PE" sz="1900" dirty="0" err="1"/>
              <a:t>testing</a:t>
            </a:r>
            <a:r>
              <a:rPr lang="es-PE" sz="1900" dirty="0"/>
              <a:t> (39%)</a:t>
            </a:r>
          </a:p>
          <a:p>
            <a:pPr marL="857250" lvl="1" indent="-457200"/>
            <a:r>
              <a:rPr lang="es-PE" sz="1900" dirty="0"/>
              <a:t>More </a:t>
            </a:r>
            <a:r>
              <a:rPr lang="es-PE" sz="1900" dirty="0" err="1"/>
              <a:t>access</a:t>
            </a:r>
            <a:r>
              <a:rPr lang="es-PE" sz="1900" dirty="0"/>
              <a:t> to </a:t>
            </a:r>
            <a:r>
              <a:rPr lang="es-PE" sz="1900" dirty="0" err="1"/>
              <a:t>information</a:t>
            </a:r>
            <a:r>
              <a:rPr lang="es-PE" sz="1900" dirty="0"/>
              <a:t> and </a:t>
            </a:r>
            <a:r>
              <a:rPr lang="es-PE" sz="1900" dirty="0" err="1"/>
              <a:t>services</a:t>
            </a:r>
            <a:endParaRPr lang="es-PE" sz="1900" dirty="0"/>
          </a:p>
          <a:p>
            <a:pPr marL="0" indent="0">
              <a:buNone/>
            </a:pPr>
            <a:r>
              <a:rPr lang="es-PE" sz="2200" dirty="0" err="1"/>
              <a:t>Some</a:t>
            </a:r>
            <a:r>
              <a:rPr lang="es-PE" sz="2200" dirty="0"/>
              <a:t> </a:t>
            </a:r>
            <a:r>
              <a:rPr lang="es-PE" sz="2200" dirty="0" err="1"/>
              <a:t>challenges</a:t>
            </a:r>
            <a:r>
              <a:rPr lang="es-PE" sz="2200" dirty="0"/>
              <a:t>:</a:t>
            </a:r>
          </a:p>
          <a:p>
            <a:pPr marL="857250" lvl="1" indent="-457200"/>
            <a:r>
              <a:rPr lang="es-PE" sz="1900" dirty="0"/>
              <a:t>URAI </a:t>
            </a:r>
            <a:r>
              <a:rPr lang="es-PE" sz="1900" dirty="0" err="1"/>
              <a:t>increased</a:t>
            </a:r>
            <a:r>
              <a:rPr lang="es-PE" sz="1900" dirty="0"/>
              <a:t> </a:t>
            </a:r>
            <a:r>
              <a:rPr lang="es-PE" sz="1900" dirty="0" err="1"/>
              <a:t>by</a:t>
            </a:r>
            <a:r>
              <a:rPr lang="es-PE" sz="1900" dirty="0"/>
              <a:t> 24%</a:t>
            </a:r>
          </a:p>
          <a:p>
            <a:pPr marL="857250" lvl="1" indent="-457200"/>
            <a:r>
              <a:rPr lang="es-PE" sz="1900" dirty="0" err="1"/>
              <a:t>Illicit</a:t>
            </a:r>
            <a:r>
              <a:rPr lang="es-PE" sz="1900" dirty="0"/>
              <a:t> </a:t>
            </a:r>
            <a:r>
              <a:rPr lang="es-PE" sz="1900" dirty="0" err="1"/>
              <a:t>drug</a:t>
            </a:r>
            <a:r>
              <a:rPr lang="es-PE" sz="1900" dirty="0"/>
              <a:t> use </a:t>
            </a:r>
            <a:r>
              <a:rPr lang="es-PE" sz="1900" dirty="0" err="1"/>
              <a:t>increased</a:t>
            </a:r>
            <a:r>
              <a:rPr lang="es-PE" sz="1900" dirty="0"/>
              <a:t> </a:t>
            </a:r>
            <a:r>
              <a:rPr lang="es-PE" sz="1900" dirty="0" err="1"/>
              <a:t>by</a:t>
            </a:r>
            <a:r>
              <a:rPr lang="es-PE" sz="1900" dirty="0"/>
              <a:t> 22%</a:t>
            </a:r>
          </a:p>
          <a:p>
            <a:pPr marL="857250" lvl="1" indent="-457200"/>
            <a:r>
              <a:rPr lang="es-PE" sz="1900" dirty="0" err="1"/>
              <a:t>Low</a:t>
            </a:r>
            <a:r>
              <a:rPr lang="es-PE" sz="1900" dirty="0"/>
              <a:t> </a:t>
            </a:r>
            <a:r>
              <a:rPr lang="es-PE" sz="1900" dirty="0" err="1"/>
              <a:t>risk</a:t>
            </a:r>
            <a:r>
              <a:rPr lang="es-PE" sz="1900" dirty="0"/>
              <a:t> </a:t>
            </a:r>
            <a:r>
              <a:rPr lang="es-PE" sz="1900" dirty="0" err="1"/>
              <a:t>self-perception</a:t>
            </a:r>
            <a:r>
              <a:rPr lang="es-PE" sz="1900" dirty="0"/>
              <a:t> </a:t>
            </a:r>
            <a:r>
              <a:rPr lang="es-PE" sz="1900" dirty="0" err="1"/>
              <a:t>increased</a:t>
            </a:r>
            <a:r>
              <a:rPr lang="es-PE" sz="1900" dirty="0"/>
              <a:t> </a:t>
            </a:r>
            <a:r>
              <a:rPr lang="es-PE" sz="1900" dirty="0" err="1"/>
              <a:t>by</a:t>
            </a:r>
            <a:r>
              <a:rPr lang="es-PE" sz="1900" dirty="0"/>
              <a:t> 25%</a:t>
            </a:r>
          </a:p>
          <a:p>
            <a:pPr marL="400050" lvl="1" indent="0">
              <a:buNone/>
            </a:pPr>
            <a:endParaRPr lang="es-PE" dirty="0"/>
          </a:p>
          <a:p>
            <a:pPr marL="0" indent="0">
              <a:buNone/>
            </a:pPr>
            <a:endParaRPr lang="es-PE" dirty="0"/>
          </a:p>
          <a:p>
            <a:pPr marL="0" indent="0">
              <a:buNone/>
            </a:pPr>
            <a:endParaRPr lang="es-PE" dirty="0"/>
          </a:p>
          <a:p>
            <a:pPr marL="0" indent="0">
              <a:buNone/>
            </a:pPr>
            <a:endParaRPr lang="es-PE" dirty="0"/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5937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194"/>
          <p:cNvGraphicFramePr/>
          <p:nvPr>
            <p:extLst>
              <p:ext uri="{D42A27DB-BD31-4B8C-83A1-F6EECF244321}">
                <p14:modId xmlns:p14="http://schemas.microsoft.com/office/powerpoint/2010/main" val="3800793658"/>
              </p:ext>
            </p:extLst>
          </p:nvPr>
        </p:nvGraphicFramePr>
        <p:xfrm>
          <a:off x="501446" y="353963"/>
          <a:ext cx="6567036" cy="4100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198"/>
          <p:cNvGraphicFramePr/>
          <p:nvPr>
            <p:extLst>
              <p:ext uri="{D42A27DB-BD31-4B8C-83A1-F6EECF244321}">
                <p14:modId xmlns:p14="http://schemas.microsoft.com/office/powerpoint/2010/main" val="716540774"/>
              </p:ext>
            </p:extLst>
          </p:nvPr>
        </p:nvGraphicFramePr>
        <p:xfrm>
          <a:off x="6626030" y="3392129"/>
          <a:ext cx="5261170" cy="3069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7321488" y="392310"/>
            <a:ext cx="3483886" cy="26163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s-PE" sz="2400" dirty="0" smtClean="0"/>
              <a:t>25% of MSM 18-24, </a:t>
            </a:r>
            <a:r>
              <a:rPr lang="es-PE" sz="2400" dirty="0" err="1" smtClean="0"/>
              <a:t>compared</a:t>
            </a:r>
            <a:r>
              <a:rPr lang="es-PE" sz="2400" dirty="0" smtClean="0"/>
              <a:t> to 28% of MSM 25 </a:t>
            </a:r>
            <a:r>
              <a:rPr lang="es-PE" sz="2400" dirty="0" err="1" smtClean="0"/>
              <a:t>or</a:t>
            </a:r>
            <a:r>
              <a:rPr lang="es-PE" sz="2400" dirty="0" smtClean="0"/>
              <a:t> </a:t>
            </a:r>
            <a:r>
              <a:rPr lang="es-PE" sz="2400" dirty="0" err="1" smtClean="0"/>
              <a:t>older</a:t>
            </a:r>
            <a:r>
              <a:rPr lang="es-PE" sz="2400" dirty="0" smtClean="0"/>
              <a:t>, </a:t>
            </a:r>
            <a:r>
              <a:rPr lang="es-PE" sz="2400" dirty="0" err="1" smtClean="0"/>
              <a:t>reported</a:t>
            </a:r>
            <a:r>
              <a:rPr lang="es-PE" sz="2400" dirty="0" smtClean="0"/>
              <a:t> </a:t>
            </a:r>
            <a:r>
              <a:rPr lang="es-PE" sz="2400" dirty="0" err="1" smtClean="0"/>
              <a:t>any</a:t>
            </a:r>
            <a:r>
              <a:rPr lang="es-PE" sz="2400" dirty="0" smtClean="0"/>
              <a:t> </a:t>
            </a:r>
            <a:r>
              <a:rPr lang="es-PE" sz="2400" dirty="0" err="1" smtClean="0"/>
              <a:t>condomless</a:t>
            </a:r>
            <a:r>
              <a:rPr lang="es-PE" sz="2400" dirty="0" smtClean="0"/>
              <a:t> </a:t>
            </a:r>
            <a:r>
              <a:rPr lang="es-PE" sz="2400" dirty="0"/>
              <a:t>Anal Sex </a:t>
            </a:r>
            <a:r>
              <a:rPr lang="es-PE" sz="2400" dirty="0" err="1" smtClean="0"/>
              <a:t>with</a:t>
            </a:r>
            <a:r>
              <a:rPr lang="es-PE" sz="2400" dirty="0" smtClean="0"/>
              <a:t> a Non-</a:t>
            </a:r>
            <a:r>
              <a:rPr lang="es-PE" sz="2400" dirty="0" err="1" smtClean="0"/>
              <a:t>Steady</a:t>
            </a:r>
            <a:r>
              <a:rPr lang="es-PE" sz="2400" dirty="0" smtClean="0"/>
              <a:t> </a:t>
            </a:r>
            <a:r>
              <a:rPr lang="es-PE" sz="2400" dirty="0"/>
              <a:t>Sex </a:t>
            </a:r>
            <a:r>
              <a:rPr lang="es-PE" sz="2400" dirty="0" err="1" smtClean="0"/>
              <a:t>Partner</a:t>
            </a:r>
            <a:r>
              <a:rPr lang="es-PE" sz="2400" dirty="0" smtClean="0"/>
              <a:t> </a:t>
            </a:r>
            <a:r>
              <a:rPr lang="es-PE" sz="2400" dirty="0"/>
              <a:t>of </a:t>
            </a:r>
            <a:r>
              <a:rPr lang="es-PE" sz="2400" dirty="0" err="1"/>
              <a:t>Unknown</a:t>
            </a:r>
            <a:r>
              <a:rPr lang="es-PE" sz="2400" dirty="0"/>
              <a:t> </a:t>
            </a:r>
            <a:r>
              <a:rPr lang="es-PE" sz="2400" dirty="0" err="1"/>
              <a:t>Serostatus</a:t>
            </a:r>
            <a:r>
              <a:rPr lang="es-PE" sz="2400" dirty="0" smtClean="0"/>
              <a:t>, </a:t>
            </a:r>
            <a:r>
              <a:rPr lang="es-PE" sz="2400" dirty="0" err="1" smtClean="0"/>
              <a:t>over</a:t>
            </a:r>
            <a:r>
              <a:rPr lang="es-PE" sz="2400" dirty="0" smtClean="0"/>
              <a:t> </a:t>
            </a:r>
            <a:r>
              <a:rPr lang="es-PE" sz="2400" dirty="0" err="1" smtClean="0"/>
              <a:t>the</a:t>
            </a:r>
            <a:r>
              <a:rPr lang="es-PE" sz="2400" dirty="0" smtClean="0"/>
              <a:t> </a:t>
            </a:r>
            <a:r>
              <a:rPr lang="es-PE" sz="2400" dirty="0" err="1" smtClean="0"/>
              <a:t>past</a:t>
            </a:r>
            <a:r>
              <a:rPr lang="es-PE" sz="2400" dirty="0" smtClean="0"/>
              <a:t> 12 </a:t>
            </a:r>
            <a:r>
              <a:rPr lang="es-PE" sz="2400" dirty="0" err="1"/>
              <a:t>months</a:t>
            </a:r>
            <a:r>
              <a:rPr lang="es-PE" sz="2400" dirty="0"/>
              <a:t> (LAMIS)</a:t>
            </a:r>
          </a:p>
          <a:p>
            <a:endParaRPr lang="es-PE" sz="2400" dirty="0"/>
          </a:p>
        </p:txBody>
      </p:sp>
      <p:sp>
        <p:nvSpPr>
          <p:cNvPr id="7" name="Marcador de contenido 5"/>
          <p:cNvSpPr txBox="1">
            <a:spLocks/>
          </p:cNvSpPr>
          <p:nvPr/>
        </p:nvSpPr>
        <p:spPr>
          <a:xfrm>
            <a:off x="2871990" y="4643779"/>
            <a:ext cx="3642340" cy="181796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PE" sz="2400" dirty="0" smtClean="0"/>
              <a:t>11% of MSM 18-24, </a:t>
            </a:r>
            <a:r>
              <a:rPr lang="es-PE" sz="2400" dirty="0" err="1" smtClean="0"/>
              <a:t>compared</a:t>
            </a:r>
            <a:r>
              <a:rPr lang="es-PE" sz="2400" dirty="0" smtClean="0"/>
              <a:t> to 15% of MSM 25 </a:t>
            </a:r>
            <a:r>
              <a:rPr lang="es-PE" sz="2400" dirty="0" err="1" smtClean="0"/>
              <a:t>or</a:t>
            </a:r>
            <a:r>
              <a:rPr lang="es-PE" sz="2400" dirty="0" smtClean="0"/>
              <a:t> </a:t>
            </a:r>
            <a:r>
              <a:rPr lang="es-PE" sz="2400" dirty="0" err="1" smtClean="0"/>
              <a:t>older</a:t>
            </a:r>
            <a:r>
              <a:rPr lang="es-PE" sz="2400" dirty="0" smtClean="0"/>
              <a:t>, </a:t>
            </a:r>
            <a:r>
              <a:rPr lang="es-PE" sz="2400" dirty="0" err="1" smtClean="0"/>
              <a:t>reporting</a:t>
            </a:r>
            <a:r>
              <a:rPr lang="es-PE" sz="2400" dirty="0" smtClean="0"/>
              <a:t> </a:t>
            </a:r>
            <a:r>
              <a:rPr lang="es-PE" sz="2400" dirty="0" err="1" smtClean="0"/>
              <a:t>having</a:t>
            </a:r>
            <a:r>
              <a:rPr lang="es-PE" sz="2400" dirty="0" smtClean="0"/>
              <a:t> </a:t>
            </a:r>
            <a:r>
              <a:rPr lang="es-PE" sz="2400" dirty="0" err="1" smtClean="0"/>
              <a:t>used</a:t>
            </a:r>
            <a:r>
              <a:rPr lang="es-PE" sz="2400" dirty="0" smtClean="0"/>
              <a:t> </a:t>
            </a:r>
            <a:r>
              <a:rPr lang="es-PE" sz="2400" dirty="0" err="1" smtClean="0"/>
              <a:t>drugs</a:t>
            </a:r>
            <a:r>
              <a:rPr lang="es-PE" sz="2400" dirty="0" smtClean="0"/>
              <a:t> to </a:t>
            </a:r>
            <a:r>
              <a:rPr lang="es-PE" sz="2400" dirty="0" err="1" smtClean="0"/>
              <a:t>increase</a:t>
            </a:r>
            <a:r>
              <a:rPr lang="es-PE" sz="2400" dirty="0" smtClean="0"/>
              <a:t> </a:t>
            </a:r>
            <a:r>
              <a:rPr lang="es-PE" sz="2400" dirty="0" err="1" smtClean="0"/>
              <a:t>the</a:t>
            </a:r>
            <a:r>
              <a:rPr lang="es-PE" sz="2400" dirty="0" smtClean="0"/>
              <a:t> </a:t>
            </a:r>
            <a:r>
              <a:rPr lang="es-PE" sz="2400" dirty="0" err="1" smtClean="0"/>
              <a:t>intensity</a:t>
            </a:r>
            <a:r>
              <a:rPr lang="es-PE" sz="2400" dirty="0" smtClean="0"/>
              <a:t> and </a:t>
            </a:r>
            <a:r>
              <a:rPr lang="es-PE" sz="2400" dirty="0" err="1" smtClean="0"/>
              <a:t>duration</a:t>
            </a:r>
            <a:r>
              <a:rPr lang="es-PE" sz="2400" dirty="0" smtClean="0"/>
              <a:t> of sex </a:t>
            </a:r>
            <a:r>
              <a:rPr lang="es-PE" sz="2400" dirty="0" err="1" smtClean="0"/>
              <a:t>over</a:t>
            </a:r>
            <a:r>
              <a:rPr lang="es-PE" sz="2400" dirty="0" smtClean="0"/>
              <a:t> </a:t>
            </a:r>
            <a:r>
              <a:rPr lang="es-PE" sz="2400" dirty="0" err="1" smtClean="0"/>
              <a:t>the</a:t>
            </a:r>
            <a:r>
              <a:rPr lang="es-PE" sz="2400" dirty="0" smtClean="0"/>
              <a:t> </a:t>
            </a:r>
            <a:r>
              <a:rPr lang="es-PE" sz="2400" dirty="0" err="1" smtClean="0"/>
              <a:t>past</a:t>
            </a:r>
            <a:r>
              <a:rPr lang="es-PE" sz="2400" dirty="0" smtClean="0"/>
              <a:t> 12 </a:t>
            </a:r>
            <a:r>
              <a:rPr lang="es-PE" sz="2400" dirty="0" err="1" smtClean="0"/>
              <a:t>months</a:t>
            </a:r>
            <a:r>
              <a:rPr lang="es-PE" sz="2400" dirty="0" smtClean="0"/>
              <a:t> to </a:t>
            </a:r>
            <a:r>
              <a:rPr lang="es-PE" sz="2400" dirty="0" err="1" smtClean="0"/>
              <a:t>Enhance</a:t>
            </a:r>
            <a:r>
              <a:rPr lang="es-PE" sz="2400" dirty="0" smtClean="0"/>
              <a:t> Sex (LAMIS)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66606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err="1"/>
              <a:t>Acknowledgments</a:t>
            </a:r>
            <a:endParaRPr lang="es-PE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757655" y="1535114"/>
            <a:ext cx="5117728" cy="4591049"/>
          </a:xfrm>
        </p:spPr>
        <p:txBody>
          <a:bodyPr>
            <a:normAutofit fontScale="92500" lnSpcReduction="20000"/>
          </a:bodyPr>
          <a:lstStyle/>
          <a:p>
            <a:r>
              <a:rPr lang="es-PE" b="1" dirty="0" smtClean="0"/>
              <a:t>Universidad Cayetano Heredia</a:t>
            </a:r>
          </a:p>
          <a:p>
            <a:pPr lvl="1"/>
            <a:r>
              <a:rPr lang="es-PE" dirty="0" smtClean="0"/>
              <a:t>Michael Reyes</a:t>
            </a:r>
          </a:p>
          <a:p>
            <a:pPr lvl="1"/>
            <a:r>
              <a:rPr lang="es-PE" dirty="0" smtClean="0"/>
              <a:t>Juan Carlos Enciso</a:t>
            </a:r>
          </a:p>
          <a:p>
            <a:pPr lvl="1"/>
            <a:r>
              <a:rPr lang="es-PE" dirty="0" smtClean="0"/>
              <a:t>Fernando Olivos</a:t>
            </a:r>
          </a:p>
          <a:p>
            <a:pPr lvl="1"/>
            <a:r>
              <a:rPr lang="es-PE" dirty="0" smtClean="0"/>
              <a:t>Oliver </a:t>
            </a:r>
            <a:r>
              <a:rPr lang="es-PE" dirty="0" err="1" smtClean="0"/>
              <a:t>Elorreaga</a:t>
            </a:r>
            <a:endParaRPr lang="es-PE" dirty="0" smtClean="0"/>
          </a:p>
          <a:p>
            <a:r>
              <a:rPr lang="es-PE" b="1" dirty="0" err="1" smtClean="0"/>
              <a:t>Fiocruz</a:t>
            </a:r>
            <a:r>
              <a:rPr lang="es-PE" b="1" dirty="0" smtClean="0"/>
              <a:t>/</a:t>
            </a:r>
            <a:r>
              <a:rPr lang="es-PE" b="1" dirty="0" err="1" smtClean="0"/>
              <a:t>ImPrEP</a:t>
            </a:r>
            <a:endParaRPr lang="es-PE" b="1" dirty="0" smtClean="0"/>
          </a:p>
          <a:p>
            <a:pPr lvl="1"/>
            <a:r>
              <a:rPr lang="es-PE" dirty="0" smtClean="0"/>
              <a:t>Beatriz </a:t>
            </a:r>
            <a:r>
              <a:rPr lang="es-PE" dirty="0" err="1" smtClean="0"/>
              <a:t>Grinsztejn</a:t>
            </a:r>
            <a:endParaRPr lang="es-PE" dirty="0" smtClean="0"/>
          </a:p>
          <a:p>
            <a:pPr lvl="1"/>
            <a:r>
              <a:rPr lang="es-PE" dirty="0" err="1" smtClean="0"/>
              <a:t>Valdilea</a:t>
            </a:r>
            <a:r>
              <a:rPr lang="es-PE" dirty="0" smtClean="0"/>
              <a:t> </a:t>
            </a:r>
            <a:r>
              <a:rPr lang="es-PE" dirty="0" err="1" smtClean="0"/>
              <a:t>Veloso</a:t>
            </a:r>
            <a:endParaRPr lang="es-PE" dirty="0" smtClean="0"/>
          </a:p>
          <a:p>
            <a:pPr lvl="1"/>
            <a:r>
              <a:rPr lang="es-PE" dirty="0" smtClean="0"/>
              <a:t>Raquel de </a:t>
            </a:r>
            <a:r>
              <a:rPr lang="es-PE" dirty="0" err="1" smtClean="0"/>
              <a:t>Boni</a:t>
            </a:r>
            <a:endParaRPr lang="es-PE" dirty="0" smtClean="0"/>
          </a:p>
          <a:p>
            <a:pPr lvl="1"/>
            <a:r>
              <a:rPr lang="es-PE" dirty="0" err="1" smtClean="0"/>
              <a:t>Thiago</a:t>
            </a:r>
            <a:r>
              <a:rPr lang="es-PE" dirty="0" smtClean="0"/>
              <a:t> Torres</a:t>
            </a:r>
          </a:p>
          <a:p>
            <a:pPr>
              <a:spcAft>
                <a:spcPts val="600"/>
              </a:spcAft>
            </a:pPr>
            <a:r>
              <a:rPr lang="es-PE" b="1" dirty="0" smtClean="0"/>
              <a:t>RIGHT+/</a:t>
            </a:r>
            <a:r>
              <a:rPr lang="es-PE" b="1" dirty="0" smtClean="0"/>
              <a:t>CELAMIS</a:t>
            </a:r>
          </a:p>
          <a:p>
            <a:r>
              <a:rPr lang="es-PE" b="1" dirty="0" err="1" smtClean="0"/>
              <a:t>Ministry</a:t>
            </a:r>
            <a:r>
              <a:rPr lang="es-PE" b="1" dirty="0"/>
              <a:t> </a:t>
            </a:r>
            <a:r>
              <a:rPr lang="es-PE" b="1" dirty="0" smtClean="0"/>
              <a:t>of </a:t>
            </a:r>
            <a:r>
              <a:rPr lang="es-PE" b="1" dirty="0" err="1" smtClean="0"/>
              <a:t>Health</a:t>
            </a:r>
            <a:r>
              <a:rPr lang="es-PE" b="1" dirty="0" smtClean="0"/>
              <a:t> of </a:t>
            </a:r>
            <a:r>
              <a:rPr lang="es-PE" b="1" dirty="0" err="1" smtClean="0"/>
              <a:t>Peru</a:t>
            </a:r>
            <a:endParaRPr lang="es-PE" b="1" dirty="0" smtClean="0"/>
          </a:p>
          <a:p>
            <a:pPr lvl="1"/>
            <a:r>
              <a:rPr lang="es-PE" dirty="0" err="1" smtClean="0"/>
              <a:t>Program</a:t>
            </a:r>
            <a:r>
              <a:rPr lang="es-PE" dirty="0" smtClean="0"/>
              <a:t> of HIV/STI/Hepatitis</a:t>
            </a:r>
          </a:p>
          <a:p>
            <a:pPr lvl="1"/>
            <a:r>
              <a:rPr lang="es-PE" dirty="0" err="1" smtClean="0"/>
              <a:t>Division</a:t>
            </a:r>
            <a:r>
              <a:rPr lang="es-PE" dirty="0" smtClean="0"/>
              <a:t> of </a:t>
            </a:r>
            <a:r>
              <a:rPr lang="es-PE" dirty="0" err="1" smtClean="0"/>
              <a:t>Epidemiology</a:t>
            </a:r>
            <a:endParaRPr lang="es-PE" dirty="0" smtClean="0"/>
          </a:p>
          <a:p>
            <a:pPr lvl="1"/>
            <a:endParaRPr lang="es-PE" dirty="0"/>
          </a:p>
          <a:p>
            <a:pPr lvl="1"/>
            <a:endParaRPr lang="es-PE" dirty="0" smtClean="0"/>
          </a:p>
        </p:txBody>
      </p:sp>
      <p:sp>
        <p:nvSpPr>
          <p:cNvPr id="7" name="Marcador de contenido 6"/>
          <p:cNvSpPr>
            <a:spLocks noGrp="1"/>
          </p:cNvSpPr>
          <p:nvPr>
            <p:ph sz="quarter" idx="4"/>
          </p:nvPr>
        </p:nvSpPr>
        <p:spPr>
          <a:xfrm>
            <a:off x="6052510" y="1535114"/>
            <a:ext cx="5389033" cy="4591049"/>
          </a:xfrm>
        </p:spPr>
        <p:txBody>
          <a:bodyPr>
            <a:normAutofit fontScale="92500" lnSpcReduction="20000"/>
          </a:bodyPr>
          <a:lstStyle/>
          <a:p>
            <a:r>
              <a:rPr lang="es-PE" b="1" dirty="0" err="1" smtClean="0"/>
              <a:t>University</a:t>
            </a:r>
            <a:r>
              <a:rPr lang="es-PE" b="1" dirty="0" smtClean="0"/>
              <a:t> of </a:t>
            </a:r>
            <a:r>
              <a:rPr lang="es-PE" b="1" dirty="0" err="1" smtClean="0"/>
              <a:t>Bahia</a:t>
            </a:r>
            <a:r>
              <a:rPr lang="es-PE" b="1" dirty="0" smtClean="0"/>
              <a:t>/PrEP15-19</a:t>
            </a:r>
          </a:p>
          <a:p>
            <a:pPr lvl="1"/>
            <a:r>
              <a:rPr lang="es-PE" dirty="0" err="1" smtClean="0"/>
              <a:t>Ines</a:t>
            </a:r>
            <a:r>
              <a:rPr lang="es-PE" dirty="0" smtClean="0"/>
              <a:t> </a:t>
            </a:r>
            <a:r>
              <a:rPr lang="es-PE" dirty="0" err="1" smtClean="0"/>
              <a:t>Dourado</a:t>
            </a:r>
            <a:endParaRPr lang="es-PE" dirty="0" smtClean="0"/>
          </a:p>
          <a:p>
            <a:r>
              <a:rPr lang="es-PE" b="1" dirty="0" smtClean="0"/>
              <a:t>UCSF</a:t>
            </a:r>
          </a:p>
          <a:p>
            <a:pPr lvl="1"/>
            <a:r>
              <a:rPr lang="es-PE" dirty="0" err="1" smtClean="0"/>
              <a:t>Susan</a:t>
            </a:r>
            <a:r>
              <a:rPr lang="es-PE" dirty="0" smtClean="0"/>
              <a:t> </a:t>
            </a:r>
            <a:r>
              <a:rPr lang="es-PE" dirty="0" err="1" smtClean="0"/>
              <a:t>Kegeles</a:t>
            </a:r>
            <a:endParaRPr lang="es-PE" dirty="0" smtClean="0"/>
          </a:p>
          <a:p>
            <a:pPr lvl="1"/>
            <a:r>
              <a:rPr lang="es-PE" dirty="0" err="1" smtClean="0"/>
              <a:t>Andres</a:t>
            </a:r>
            <a:r>
              <a:rPr lang="es-PE" dirty="0" smtClean="0"/>
              <a:t> Mayorana</a:t>
            </a:r>
          </a:p>
          <a:p>
            <a:r>
              <a:rPr lang="es-PE" b="1" dirty="0" smtClean="0"/>
              <a:t>UNAIDS, WHO, UNICEF</a:t>
            </a:r>
          </a:p>
          <a:p>
            <a:pPr lvl="1"/>
            <a:r>
              <a:rPr lang="es-PE" dirty="0" smtClean="0"/>
              <a:t>Peter </a:t>
            </a:r>
            <a:r>
              <a:rPr lang="es-PE" dirty="0" err="1" smtClean="0"/>
              <a:t>Ghys</a:t>
            </a:r>
            <a:endParaRPr lang="es-PE" dirty="0" smtClean="0"/>
          </a:p>
          <a:p>
            <a:pPr lvl="1"/>
            <a:r>
              <a:rPr lang="es-PE" dirty="0" smtClean="0"/>
              <a:t>Keith Sabin</a:t>
            </a:r>
            <a:endParaRPr lang="es-PE" dirty="0" smtClean="0"/>
          </a:p>
          <a:p>
            <a:pPr lvl="1"/>
            <a:r>
              <a:rPr lang="es-PE" dirty="0" smtClean="0"/>
              <a:t>Giovanni </a:t>
            </a:r>
            <a:r>
              <a:rPr lang="es-PE" dirty="0" err="1" smtClean="0"/>
              <a:t>Ravasi</a:t>
            </a:r>
            <a:endParaRPr lang="es-PE" dirty="0" smtClean="0"/>
          </a:p>
          <a:p>
            <a:pPr lvl="1"/>
            <a:r>
              <a:rPr lang="es-PE" dirty="0" smtClean="0"/>
              <a:t>Alejandra </a:t>
            </a:r>
            <a:r>
              <a:rPr lang="es-PE" dirty="0" err="1" smtClean="0"/>
              <a:t>Trossero</a:t>
            </a:r>
            <a:endParaRPr lang="es-PE" dirty="0"/>
          </a:p>
          <a:p>
            <a:r>
              <a:rPr lang="es-PE" b="1" dirty="0" err="1" smtClean="0"/>
              <a:t>Other</a:t>
            </a:r>
            <a:r>
              <a:rPr lang="es-PE" b="1" dirty="0" smtClean="0"/>
              <a:t>/</a:t>
            </a:r>
            <a:r>
              <a:rPr lang="es-PE" b="1" dirty="0" err="1" smtClean="0"/>
              <a:t>Mixed</a:t>
            </a:r>
            <a:endParaRPr lang="es-PE" b="1" dirty="0" smtClean="0"/>
          </a:p>
          <a:p>
            <a:pPr lvl="1"/>
            <a:r>
              <a:rPr lang="es-PE" dirty="0" err="1" smtClean="0"/>
              <a:t>Maria</a:t>
            </a:r>
            <a:r>
              <a:rPr lang="es-PE" dirty="0" smtClean="0"/>
              <a:t> Veras (SCSP, </a:t>
            </a:r>
            <a:r>
              <a:rPr lang="es-PE" dirty="0" smtClean="0"/>
              <a:t>RIGHT+)</a:t>
            </a:r>
          </a:p>
          <a:p>
            <a:pPr lvl="1"/>
            <a:r>
              <a:rPr lang="es-PE" dirty="0" smtClean="0"/>
              <a:t>Hamid Vega (</a:t>
            </a:r>
            <a:r>
              <a:rPr lang="es-PE" dirty="0" err="1" smtClean="0"/>
              <a:t>ImPrEP</a:t>
            </a:r>
            <a:r>
              <a:rPr lang="es-PE" dirty="0" smtClean="0"/>
              <a:t> </a:t>
            </a:r>
            <a:r>
              <a:rPr lang="es-PE" dirty="0" err="1" smtClean="0"/>
              <a:t>Mexico</a:t>
            </a:r>
            <a:r>
              <a:rPr lang="es-PE" dirty="0" smtClean="0"/>
              <a:t>)</a:t>
            </a:r>
            <a:endParaRPr lang="es-PE" dirty="0" smtClean="0"/>
          </a:p>
          <a:p>
            <a:pPr lvl="1"/>
            <a:r>
              <a:rPr lang="es-PE" dirty="0" smtClean="0"/>
              <a:t>Ricardo Baruch (</a:t>
            </a:r>
            <a:r>
              <a:rPr lang="es-PE" dirty="0" smtClean="0"/>
              <a:t>INSP </a:t>
            </a:r>
            <a:r>
              <a:rPr lang="es-PE" dirty="0" err="1" smtClean="0"/>
              <a:t>Mexico</a:t>
            </a:r>
            <a:r>
              <a:rPr lang="es-PE" dirty="0" smtClean="0"/>
              <a:t>)</a:t>
            </a:r>
            <a:endParaRPr lang="es-PE" dirty="0" smtClean="0"/>
          </a:p>
          <a:p>
            <a:pPr lvl="1"/>
            <a:r>
              <a:rPr lang="es-PE" dirty="0" err="1" smtClean="0"/>
              <a:t>Stef</a:t>
            </a:r>
            <a:r>
              <a:rPr lang="es-PE" dirty="0" smtClean="0"/>
              <a:t> </a:t>
            </a:r>
            <a:r>
              <a:rPr lang="es-PE" dirty="0" err="1" smtClean="0"/>
              <a:t>Baral</a:t>
            </a:r>
            <a:r>
              <a:rPr lang="es-PE" dirty="0" smtClean="0"/>
              <a:t> (JHU)</a:t>
            </a:r>
            <a:endParaRPr lang="es-PE" dirty="0"/>
          </a:p>
          <a:p>
            <a:endParaRPr lang="es-PE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086861" y="6126163"/>
            <a:ext cx="8018280" cy="581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ill Sans Std Light" panose="020B0302020104020203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ill Sans Std Light" panose="020B0302020104020203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ill Sans Std Light" panose="020B0302020104020203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ill Sans Std Light" panose="020B0302020104020203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ill Sans Std Light" panose="020B0302020104020203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800" b="1" i="1" dirty="0">
                <a:solidFill>
                  <a:schemeClr val="accent1">
                    <a:lumMod val="75000"/>
                  </a:schemeClr>
                </a:solidFill>
              </a:rPr>
              <a:t>No conflicts of interest to declare.</a:t>
            </a:r>
            <a:endParaRPr lang="fr-CH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8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lc="http://schemas.openxmlformats.org/drawingml/2006/lockedCanvas" xmlns="" xmlns:a16="http://schemas.microsoft.com/office/drawing/2014/main" id="{4D544E05-595B-460E-9B22-37C1AE3DEF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2779302"/>
              </p:ext>
            </p:extLst>
          </p:nvPr>
        </p:nvGraphicFramePr>
        <p:xfrm>
          <a:off x="1533833" y="269926"/>
          <a:ext cx="8799871" cy="5952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1494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5763" y="837003"/>
            <a:ext cx="3747751" cy="711509"/>
          </a:xfrm>
        </p:spPr>
        <p:txBody>
          <a:bodyPr>
            <a:normAutofit/>
          </a:bodyPr>
          <a:lstStyle/>
          <a:p>
            <a:r>
              <a:rPr lang="es-PE" dirty="0" err="1"/>
              <a:t>The</a:t>
            </a:r>
            <a:r>
              <a:rPr lang="es-PE" dirty="0"/>
              <a:t> Role of </a:t>
            </a:r>
            <a:r>
              <a:rPr lang="es-PE" dirty="0" err="1"/>
              <a:t>PrEP</a:t>
            </a:r>
            <a:endParaRPr lang="es-PE" dirty="0"/>
          </a:p>
        </p:txBody>
      </p:sp>
      <p:graphicFrame>
        <p:nvGraphicFramePr>
          <p:cNvPr id="6" name="Gráfico 5">
            <a:extLst>
              <a:ext uri="{FF2B5EF4-FFF2-40B4-BE49-F238E27FC236}">
                <a16:creationId xmlns="" xmlns:a16="http://schemas.microsoft.com/office/drawing/2014/main" id="{9DA0A4EF-C21D-487D-89F8-F9FD328942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9378049"/>
              </p:ext>
            </p:extLst>
          </p:nvPr>
        </p:nvGraphicFramePr>
        <p:xfrm>
          <a:off x="5606281" y="102950"/>
          <a:ext cx="6297930" cy="3535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427723"/>
              </p:ext>
            </p:extLst>
          </p:nvPr>
        </p:nvGraphicFramePr>
        <p:xfrm>
          <a:off x="386878" y="2575782"/>
          <a:ext cx="4970735" cy="41598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01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57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33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856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6591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637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Country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Guidelines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Demonstration project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National policy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Private sector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1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Argentina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Drafted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Planning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-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Yes </a:t>
                      </a:r>
                      <a:r>
                        <a:rPr lang="en-US" sz="1050" baseline="30000">
                          <a:effectLst/>
                        </a:rPr>
                        <a:t>a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1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Bahamas (The)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Available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-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Yes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-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1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Barbados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Available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-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Yes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Yes</a:t>
                      </a:r>
                      <a:r>
                        <a:rPr lang="en-US" sz="1050" baseline="30000">
                          <a:effectLst/>
                        </a:rPr>
                        <a:t> a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1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Bolivia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-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Planning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-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-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1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Brazil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Available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Implemented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Yes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-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1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Chile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Available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Planning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Planning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Yes</a:t>
                      </a:r>
                      <a:r>
                        <a:rPr lang="en-US" sz="1050" baseline="30000">
                          <a:effectLst/>
                        </a:rPr>
                        <a:t> a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1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Colombia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-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Planning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-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-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1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Cuba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Available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-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Yes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-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01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Dominican Republic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Drafted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Implemented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Planning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Yes </a:t>
                      </a:r>
                      <a:r>
                        <a:rPr lang="en-US" sz="1050" baseline="30000">
                          <a:effectLst/>
                        </a:rPr>
                        <a:t>b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31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Guatemala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Available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Planning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Planning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Yes</a:t>
                      </a:r>
                      <a:r>
                        <a:rPr lang="en-US" sz="1050" baseline="30000">
                          <a:effectLst/>
                        </a:rPr>
                        <a:t> b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1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Haiti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Available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Planning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Yes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-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31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Jamaica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-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Planning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-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-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31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Mexico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Available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Implemented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-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-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31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Paraguay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-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Planning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Planning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Yes</a:t>
                      </a:r>
                      <a:r>
                        <a:rPr lang="en-US" sz="1050" baseline="30000" dirty="0">
                          <a:effectLst/>
                        </a:rPr>
                        <a:t> b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31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Peru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Available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Implemented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Planning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Yes</a:t>
                      </a:r>
                      <a:r>
                        <a:rPr lang="en-US" sz="1050" baseline="30000" dirty="0">
                          <a:effectLst/>
                        </a:rPr>
                        <a:t> a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5480552" y="4164064"/>
            <a:ext cx="29956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Latin American countries that have either implemented a demonstration project or have made </a:t>
            </a:r>
            <a:r>
              <a:rPr lang="en-US" b="1" dirty="0" err="1">
                <a:solidFill>
                  <a:srgbClr val="FF0000"/>
                </a:solidFill>
              </a:rPr>
              <a:t>PrEP</a:t>
            </a:r>
            <a:r>
              <a:rPr lang="en-US" b="1" dirty="0">
                <a:solidFill>
                  <a:srgbClr val="FF0000"/>
                </a:solidFill>
              </a:rPr>
              <a:t> available through a national policy as of December 2018</a:t>
            </a:r>
            <a:r>
              <a:rPr lang="es-PE" dirty="0">
                <a:solidFill>
                  <a:srgbClr val="FF0000"/>
                </a:solidFill>
              </a:rPr>
              <a:t/>
            </a:r>
            <a:br>
              <a:rPr lang="es-PE" dirty="0">
                <a:solidFill>
                  <a:srgbClr val="FF0000"/>
                </a:solidFill>
              </a:rPr>
            </a:br>
            <a:endParaRPr lang="es-P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3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7409717"/>
              </p:ext>
            </p:extLst>
          </p:nvPr>
        </p:nvGraphicFramePr>
        <p:xfrm>
          <a:off x="5165191" y="3457533"/>
          <a:ext cx="6587301" cy="3062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5136323"/>
              </p:ext>
            </p:extLst>
          </p:nvPr>
        </p:nvGraphicFramePr>
        <p:xfrm>
          <a:off x="733104" y="224158"/>
          <a:ext cx="6905558" cy="3524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046225" y="1010404"/>
            <a:ext cx="2719137" cy="1951737"/>
          </a:xfrm>
        </p:spPr>
        <p:txBody>
          <a:bodyPr>
            <a:normAutofit/>
          </a:bodyPr>
          <a:lstStyle/>
          <a:p>
            <a:r>
              <a:rPr lang="es-PE" sz="2400" dirty="0">
                <a:solidFill>
                  <a:srgbClr val="C00000"/>
                </a:solidFill>
              </a:rPr>
              <a:t>PEP Use </a:t>
            </a:r>
            <a:r>
              <a:rPr lang="es-PE" sz="2400" dirty="0" err="1">
                <a:solidFill>
                  <a:srgbClr val="C00000"/>
                </a:solidFill>
              </a:rPr>
              <a:t>by</a:t>
            </a:r>
            <a:r>
              <a:rPr lang="es-PE" sz="2400" dirty="0">
                <a:solidFill>
                  <a:srgbClr val="C00000"/>
                </a:solidFill>
              </a:rPr>
              <a:t> Sub-</a:t>
            </a:r>
            <a:r>
              <a:rPr lang="es-PE" sz="2400" dirty="0" err="1">
                <a:solidFill>
                  <a:srgbClr val="C00000"/>
                </a:solidFill>
              </a:rPr>
              <a:t>Region</a:t>
            </a:r>
            <a:r>
              <a:rPr lang="es-PE" sz="2400" dirty="0">
                <a:solidFill>
                  <a:srgbClr val="C00000"/>
                </a:solidFill>
              </a:rPr>
              <a:t> and </a:t>
            </a:r>
            <a:r>
              <a:rPr lang="es-PE" sz="2400" dirty="0" err="1">
                <a:solidFill>
                  <a:srgbClr val="C00000"/>
                </a:solidFill>
              </a:rPr>
              <a:t>Age</a:t>
            </a:r>
            <a:r>
              <a:rPr lang="es-PE" sz="2400" dirty="0">
                <a:solidFill>
                  <a:srgbClr val="C00000"/>
                </a:solidFill>
              </a:rPr>
              <a:t> </a:t>
            </a:r>
            <a:r>
              <a:rPr lang="es-PE" sz="2400" dirty="0" err="1">
                <a:solidFill>
                  <a:srgbClr val="C00000"/>
                </a:solidFill>
              </a:rPr>
              <a:t>Group</a:t>
            </a:r>
            <a:r>
              <a:rPr lang="es-PE" sz="2400" dirty="0">
                <a:solidFill>
                  <a:srgbClr val="C00000"/>
                </a:solidFill>
              </a:rPr>
              <a:t> (LAMIS</a:t>
            </a:r>
            <a:r>
              <a:rPr lang="es-PE" sz="2400" dirty="0" smtClean="0">
                <a:solidFill>
                  <a:srgbClr val="C00000"/>
                </a:solidFill>
              </a:rPr>
              <a:t>)</a:t>
            </a:r>
            <a:endParaRPr lang="es-PE" sz="2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592" y="2787422"/>
            <a:ext cx="833901" cy="98715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504" y="5551945"/>
            <a:ext cx="835095" cy="965435"/>
          </a:xfrm>
          <a:prstGeom prst="rect">
            <a:avLst/>
          </a:prstGeom>
        </p:spPr>
      </p:pic>
      <p:sp>
        <p:nvSpPr>
          <p:cNvPr id="11" name="Marcador de contenido 2"/>
          <p:cNvSpPr txBox="1">
            <a:spLocks/>
          </p:cNvSpPr>
          <p:nvPr/>
        </p:nvSpPr>
        <p:spPr>
          <a:xfrm>
            <a:off x="1589579" y="4158144"/>
            <a:ext cx="2719137" cy="1951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2400" dirty="0" smtClean="0"/>
          </a:p>
          <a:p>
            <a:r>
              <a:rPr lang="es-PE" sz="2400" dirty="0" err="1" smtClean="0">
                <a:solidFill>
                  <a:srgbClr val="C00000"/>
                </a:solidFill>
              </a:rPr>
              <a:t>PrEP</a:t>
            </a:r>
            <a:r>
              <a:rPr lang="es-PE" sz="2400" dirty="0" smtClean="0">
                <a:solidFill>
                  <a:srgbClr val="C00000"/>
                </a:solidFill>
              </a:rPr>
              <a:t> Use </a:t>
            </a:r>
            <a:r>
              <a:rPr lang="es-PE" sz="2400" dirty="0" err="1" smtClean="0">
                <a:solidFill>
                  <a:srgbClr val="C00000"/>
                </a:solidFill>
              </a:rPr>
              <a:t>by</a:t>
            </a:r>
            <a:r>
              <a:rPr lang="es-PE" sz="2400" dirty="0" smtClean="0">
                <a:solidFill>
                  <a:srgbClr val="C00000"/>
                </a:solidFill>
              </a:rPr>
              <a:t> Sub- </a:t>
            </a:r>
            <a:r>
              <a:rPr lang="es-PE" sz="2400" dirty="0" err="1" smtClean="0">
                <a:solidFill>
                  <a:srgbClr val="C00000"/>
                </a:solidFill>
              </a:rPr>
              <a:t>Region</a:t>
            </a:r>
            <a:r>
              <a:rPr lang="es-PE" sz="2400" dirty="0" smtClean="0">
                <a:solidFill>
                  <a:srgbClr val="C00000"/>
                </a:solidFill>
              </a:rPr>
              <a:t> and </a:t>
            </a:r>
            <a:r>
              <a:rPr lang="es-PE" sz="2400" dirty="0" err="1" smtClean="0">
                <a:solidFill>
                  <a:srgbClr val="C00000"/>
                </a:solidFill>
              </a:rPr>
              <a:t>Age</a:t>
            </a:r>
            <a:r>
              <a:rPr lang="es-PE" sz="2400" dirty="0" smtClean="0">
                <a:solidFill>
                  <a:srgbClr val="C00000"/>
                </a:solidFill>
              </a:rPr>
              <a:t> </a:t>
            </a:r>
            <a:r>
              <a:rPr lang="es-PE" sz="2400" dirty="0" err="1" smtClean="0">
                <a:solidFill>
                  <a:srgbClr val="C00000"/>
                </a:solidFill>
              </a:rPr>
              <a:t>Group</a:t>
            </a:r>
            <a:r>
              <a:rPr lang="es-PE" sz="2400" dirty="0" smtClean="0">
                <a:solidFill>
                  <a:srgbClr val="C00000"/>
                </a:solidFill>
              </a:rPr>
              <a:t> (LAMIS)</a:t>
            </a:r>
            <a:endParaRPr lang="es-PE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6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214"/>
          <p:cNvGraphicFramePr/>
          <p:nvPr>
            <p:extLst>
              <p:ext uri="{D42A27DB-BD31-4B8C-83A1-F6EECF244321}">
                <p14:modId xmlns:p14="http://schemas.microsoft.com/office/powerpoint/2010/main" val="4104507231"/>
              </p:ext>
            </p:extLst>
          </p:nvPr>
        </p:nvGraphicFramePr>
        <p:xfrm>
          <a:off x="6352913" y="3614056"/>
          <a:ext cx="5498432" cy="3243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="" xmlns:a16="http://schemas.microsoft.com/office/drawing/2014/main" id="{6CC5FD85-0102-4800-8D30-13C61F2562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0797184"/>
              </p:ext>
            </p:extLst>
          </p:nvPr>
        </p:nvGraphicFramePr>
        <p:xfrm>
          <a:off x="0" y="3114218"/>
          <a:ext cx="6112042" cy="3743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529" y="-146353"/>
            <a:ext cx="3701143" cy="392732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843" y="0"/>
            <a:ext cx="4314683" cy="242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7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3433" y="161332"/>
            <a:ext cx="3458877" cy="1143000"/>
          </a:xfrm>
        </p:spPr>
        <p:txBody>
          <a:bodyPr/>
          <a:lstStyle/>
          <a:p>
            <a:r>
              <a:rPr lang="es-PE" dirty="0"/>
              <a:t>Mental </a:t>
            </a:r>
            <a:r>
              <a:rPr lang="es-PE" dirty="0" err="1"/>
              <a:t>Health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42998" y="1565438"/>
            <a:ext cx="3707035" cy="4525963"/>
          </a:xfrm>
        </p:spPr>
        <p:txBody>
          <a:bodyPr>
            <a:normAutofit/>
          </a:bodyPr>
          <a:lstStyle/>
          <a:p>
            <a:r>
              <a:rPr lang="es-PE" sz="2400" dirty="0" err="1" smtClean="0"/>
              <a:t>Depression</a:t>
            </a:r>
            <a:r>
              <a:rPr lang="es-PE" sz="2400" dirty="0" smtClean="0"/>
              <a:t> and/</a:t>
            </a:r>
            <a:r>
              <a:rPr lang="es-PE" sz="2400" dirty="0" err="1" smtClean="0"/>
              <a:t>or</a:t>
            </a:r>
            <a:r>
              <a:rPr lang="es-PE" sz="2400" dirty="0" smtClean="0"/>
              <a:t> </a:t>
            </a:r>
            <a:r>
              <a:rPr lang="es-PE" sz="2400" dirty="0" err="1"/>
              <a:t>Anxiety</a:t>
            </a:r>
            <a:r>
              <a:rPr lang="es-PE" sz="2400" dirty="0"/>
              <a:t> </a:t>
            </a:r>
            <a:r>
              <a:rPr lang="es-PE" sz="2400" dirty="0" err="1"/>
              <a:t>Symptoms</a:t>
            </a:r>
            <a:r>
              <a:rPr lang="es-PE" sz="2400" dirty="0"/>
              <a:t> </a:t>
            </a:r>
            <a:r>
              <a:rPr lang="es-PE" sz="2400" dirty="0" smtClean="0"/>
              <a:t>in </a:t>
            </a:r>
            <a:r>
              <a:rPr lang="es-PE" sz="2400" dirty="0" err="1" smtClean="0"/>
              <a:t>last</a:t>
            </a:r>
            <a:r>
              <a:rPr lang="es-PE" sz="2400" dirty="0" smtClean="0"/>
              <a:t> 2 </a:t>
            </a:r>
            <a:r>
              <a:rPr lang="es-PE" sz="2400" dirty="0" err="1" smtClean="0"/>
              <a:t>weeks</a:t>
            </a:r>
            <a:r>
              <a:rPr lang="es-PE" sz="2400" dirty="0" smtClean="0"/>
              <a:t> (LAMIS</a:t>
            </a:r>
            <a:r>
              <a:rPr lang="es-PE" sz="2400" dirty="0"/>
              <a:t>):</a:t>
            </a:r>
          </a:p>
          <a:p>
            <a:pPr lvl="1"/>
            <a:r>
              <a:rPr lang="es-PE" sz="2000" dirty="0" err="1"/>
              <a:t>Any</a:t>
            </a:r>
            <a:r>
              <a:rPr lang="es-PE" sz="2000" dirty="0"/>
              <a:t>: </a:t>
            </a:r>
            <a:r>
              <a:rPr lang="es-PE" sz="2000" dirty="0" smtClean="0"/>
              <a:t>18-24 </a:t>
            </a:r>
            <a:r>
              <a:rPr lang="es-PE" sz="2000" dirty="0" err="1" smtClean="0"/>
              <a:t>y.o</a:t>
            </a:r>
            <a:r>
              <a:rPr lang="es-PE" sz="2000" dirty="0" smtClean="0"/>
              <a:t>:   61.7</a:t>
            </a:r>
            <a:r>
              <a:rPr lang="es-PE" sz="2000" dirty="0"/>
              <a:t>%</a:t>
            </a:r>
          </a:p>
          <a:p>
            <a:pPr marL="457200" lvl="1" indent="0">
              <a:buNone/>
            </a:pPr>
            <a:r>
              <a:rPr lang="es-PE" sz="2000" dirty="0"/>
              <a:t>         </a:t>
            </a:r>
            <a:r>
              <a:rPr lang="es-PE" sz="2000" dirty="0" smtClean="0"/>
              <a:t>     25+y.o</a:t>
            </a:r>
            <a:r>
              <a:rPr lang="es-PE" sz="2000" dirty="0"/>
              <a:t>.:     54.4%</a:t>
            </a:r>
          </a:p>
          <a:p>
            <a:endParaRPr lang="es-PE" sz="2400" dirty="0"/>
          </a:p>
          <a:p>
            <a:r>
              <a:rPr lang="es-PE" sz="2400" dirty="0" err="1"/>
              <a:t>Frequency</a:t>
            </a:r>
            <a:r>
              <a:rPr lang="es-PE" sz="2400" dirty="0"/>
              <a:t> of </a:t>
            </a:r>
            <a:r>
              <a:rPr lang="es-PE" sz="2400" dirty="0" err="1" smtClean="0"/>
              <a:t>Suicidal</a:t>
            </a:r>
            <a:r>
              <a:rPr lang="es-PE" sz="2400" dirty="0" smtClean="0"/>
              <a:t> </a:t>
            </a:r>
            <a:r>
              <a:rPr lang="es-PE" sz="2400" dirty="0" err="1"/>
              <a:t>Ideation</a:t>
            </a:r>
            <a:r>
              <a:rPr lang="es-PE" sz="2400" dirty="0"/>
              <a:t> </a:t>
            </a:r>
            <a:r>
              <a:rPr lang="es-PE" sz="2400" dirty="0" smtClean="0"/>
              <a:t>in </a:t>
            </a:r>
            <a:r>
              <a:rPr lang="es-PE" sz="2400" dirty="0" err="1" smtClean="0"/>
              <a:t>last</a:t>
            </a:r>
            <a:r>
              <a:rPr lang="es-PE" sz="2400" dirty="0" smtClean="0"/>
              <a:t> 2 </a:t>
            </a:r>
            <a:r>
              <a:rPr lang="es-PE" sz="2400" dirty="0" err="1" smtClean="0"/>
              <a:t>weeks</a:t>
            </a:r>
            <a:r>
              <a:rPr lang="es-PE" sz="2400" dirty="0" smtClean="0"/>
              <a:t> (LAMIS</a:t>
            </a:r>
            <a:r>
              <a:rPr lang="es-PE" sz="2400" dirty="0"/>
              <a:t>)</a:t>
            </a:r>
          </a:p>
          <a:p>
            <a:pPr lvl="1"/>
            <a:r>
              <a:rPr lang="es-PE" sz="2000" dirty="0" err="1"/>
              <a:t>Any</a:t>
            </a:r>
            <a:r>
              <a:rPr lang="es-PE" sz="2000" dirty="0"/>
              <a:t> </a:t>
            </a:r>
            <a:r>
              <a:rPr lang="es-PE" sz="2000" dirty="0" err="1"/>
              <a:t>freq</a:t>
            </a:r>
            <a:r>
              <a:rPr lang="es-PE" sz="2000" dirty="0"/>
              <a:t>: </a:t>
            </a:r>
            <a:r>
              <a:rPr lang="es-PE" sz="2000" dirty="0" smtClean="0"/>
              <a:t>18-24:  36.1</a:t>
            </a:r>
            <a:r>
              <a:rPr lang="es-PE" sz="2000" dirty="0"/>
              <a:t>%</a:t>
            </a:r>
          </a:p>
          <a:p>
            <a:pPr marL="457200" lvl="1" indent="0">
              <a:buNone/>
            </a:pPr>
            <a:r>
              <a:rPr lang="es-PE" sz="2000" dirty="0"/>
              <a:t>                 </a:t>
            </a:r>
            <a:r>
              <a:rPr lang="es-PE" sz="2000" dirty="0" smtClean="0"/>
              <a:t>     </a:t>
            </a:r>
            <a:r>
              <a:rPr lang="es-PE" sz="2000" dirty="0"/>
              <a:t>25+:   25.7%</a:t>
            </a:r>
          </a:p>
        </p:txBody>
      </p:sp>
      <p:graphicFrame>
        <p:nvGraphicFramePr>
          <p:cNvPr id="4" name="Chart 19"/>
          <p:cNvGraphicFramePr/>
          <p:nvPr>
            <p:extLst>
              <p:ext uri="{D42A27DB-BD31-4B8C-83A1-F6EECF244321}">
                <p14:modId xmlns:p14="http://schemas.microsoft.com/office/powerpoint/2010/main" val="2291182066"/>
              </p:ext>
            </p:extLst>
          </p:nvPr>
        </p:nvGraphicFramePr>
        <p:xfrm>
          <a:off x="5878066" y="476518"/>
          <a:ext cx="5597010" cy="3123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20"/>
          <p:cNvGraphicFramePr/>
          <p:nvPr>
            <p:extLst>
              <p:ext uri="{D42A27DB-BD31-4B8C-83A1-F6EECF244321}">
                <p14:modId xmlns:p14="http://schemas.microsoft.com/office/powerpoint/2010/main" val="2460477504"/>
              </p:ext>
            </p:extLst>
          </p:nvPr>
        </p:nvGraphicFramePr>
        <p:xfrm>
          <a:off x="6135644" y="3822375"/>
          <a:ext cx="5339432" cy="2836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3693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3376" y="857377"/>
            <a:ext cx="2875569" cy="1143000"/>
          </a:xfrm>
        </p:spPr>
        <p:txBody>
          <a:bodyPr>
            <a:noAutofit/>
          </a:bodyPr>
          <a:lstStyle/>
          <a:p>
            <a:r>
              <a:rPr lang="es-PE" sz="3600" dirty="0"/>
              <a:t>Alcohol and </a:t>
            </a:r>
            <a:r>
              <a:rPr lang="es-PE" sz="3600" dirty="0" err="1"/>
              <a:t>Drug</a:t>
            </a:r>
            <a:r>
              <a:rPr lang="es-PE" sz="3600" dirty="0"/>
              <a:t> Use (LAMIS)</a:t>
            </a:r>
          </a:p>
        </p:txBody>
      </p:sp>
      <p:graphicFrame>
        <p:nvGraphicFramePr>
          <p:cNvPr id="4" name="Chart 15"/>
          <p:cNvGraphicFramePr/>
          <p:nvPr>
            <p:extLst>
              <p:ext uri="{D42A27DB-BD31-4B8C-83A1-F6EECF244321}">
                <p14:modId xmlns:p14="http://schemas.microsoft.com/office/powerpoint/2010/main" val="1872004481"/>
              </p:ext>
            </p:extLst>
          </p:nvPr>
        </p:nvGraphicFramePr>
        <p:xfrm>
          <a:off x="4267201" y="107403"/>
          <a:ext cx="6208263" cy="3049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203"/>
          <p:cNvGraphicFramePr/>
          <p:nvPr>
            <p:extLst>
              <p:ext uri="{D42A27DB-BD31-4B8C-83A1-F6EECF244321}">
                <p14:modId xmlns:p14="http://schemas.microsoft.com/office/powerpoint/2010/main" val="3048875185"/>
              </p:ext>
            </p:extLst>
          </p:nvPr>
        </p:nvGraphicFramePr>
        <p:xfrm>
          <a:off x="2410689" y="3156578"/>
          <a:ext cx="8064775" cy="3563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7" name="Group 204"/>
          <p:cNvGrpSpPr/>
          <p:nvPr/>
        </p:nvGrpSpPr>
        <p:grpSpPr>
          <a:xfrm>
            <a:off x="4361335" y="3580037"/>
            <a:ext cx="5774775" cy="438581"/>
            <a:chOff x="1447748" y="212594"/>
            <a:chExt cx="4289141" cy="611803"/>
          </a:xfrm>
        </p:grpSpPr>
        <p:sp>
          <p:nvSpPr>
            <p:cNvPr id="8" name="TextBox 1"/>
            <p:cNvSpPr txBox="1"/>
            <p:nvPr/>
          </p:nvSpPr>
          <p:spPr>
            <a:xfrm>
              <a:off x="1447748" y="241209"/>
              <a:ext cx="557444" cy="38640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/>
            <a:p>
              <a:r>
                <a:rPr lang="es-MX" sz="12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Cannabis</a:t>
              </a:r>
              <a:endParaRPr lang="es-PE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27656" y="212594"/>
              <a:ext cx="755203" cy="61180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/>
            <a:p>
              <a:pPr algn="ctr"/>
              <a:r>
                <a:rPr lang="es-MX" sz="1200" dirty="0" err="1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Synthetic</a:t>
              </a:r>
              <a:endParaRPr lang="es-PE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r>
                <a:rPr lang="es-MX" sz="1050" dirty="0" err="1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Cannabinoids</a:t>
              </a:r>
              <a:endParaRPr lang="es-PE" sz="14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82859" y="212594"/>
              <a:ext cx="735785" cy="38640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/>
            <a:p>
              <a:pPr algn="ctr"/>
              <a:r>
                <a:rPr lang="es-MX" sz="1200" dirty="0" err="1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Ecstasy</a:t>
              </a:r>
              <a:r>
                <a:rPr lang="es-MX" sz="12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s-MX" sz="1200" dirty="0" err="1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pills</a:t>
              </a:r>
              <a:endParaRPr lang="es-PE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35023" y="212594"/>
              <a:ext cx="700889" cy="38640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/>
            <a:p>
              <a:pPr algn="ctr"/>
              <a:r>
                <a:rPr lang="es-MX" sz="1200" dirty="0" err="1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Ecstasy</a:t>
              </a:r>
              <a:r>
                <a:rPr lang="es-MX" sz="12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s-MX" sz="1200" dirty="0" err="1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crys</a:t>
              </a:r>
              <a:endParaRPr lang="es-PE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80842" y="241167"/>
              <a:ext cx="307416" cy="38640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/>
            <a:p>
              <a:pPr algn="ctr"/>
              <a:r>
                <a:rPr lang="es-MX" sz="12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LSD</a:t>
              </a:r>
              <a:endParaRPr lang="es-PE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232784" y="212594"/>
              <a:ext cx="504105" cy="38640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/>
            <a:p>
              <a:pPr algn="ctr"/>
              <a:r>
                <a:rPr lang="es-MX" sz="1200" dirty="0" err="1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Cocaine</a:t>
              </a:r>
              <a:endParaRPr lang="es-PE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447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607" y="2756082"/>
            <a:ext cx="8018313" cy="1143000"/>
          </a:xfrm>
        </p:spPr>
        <p:txBody>
          <a:bodyPr>
            <a:normAutofit fontScale="90000"/>
          </a:bodyPr>
          <a:lstStyle/>
          <a:p>
            <a:r>
              <a:rPr lang="es-PE" dirty="0"/>
              <a:t>Social </a:t>
            </a:r>
            <a:r>
              <a:rPr lang="es-PE" dirty="0" err="1"/>
              <a:t>Determinants</a:t>
            </a:r>
            <a:r>
              <a:rPr lang="es-PE" dirty="0"/>
              <a:t> of </a:t>
            </a:r>
            <a:r>
              <a:rPr lang="es-PE" dirty="0" err="1"/>
              <a:t>Risk</a:t>
            </a:r>
            <a:r>
              <a:rPr lang="es-PE" dirty="0"/>
              <a:t> and </a:t>
            </a:r>
            <a:r>
              <a:rPr lang="es-PE" dirty="0" err="1"/>
              <a:t>Vulnerability</a:t>
            </a:r>
            <a:r>
              <a:rPr lang="es-PE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3108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4310"/>
            <a:ext cx="9144000" cy="628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5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0487" y="950142"/>
            <a:ext cx="8018280" cy="843934"/>
          </a:xfrm>
        </p:spPr>
        <p:txBody>
          <a:bodyPr>
            <a:normAutofit/>
          </a:bodyPr>
          <a:lstStyle/>
          <a:p>
            <a:r>
              <a:rPr lang="es-PE" dirty="0" err="1"/>
              <a:t>Structural</a:t>
            </a:r>
            <a:r>
              <a:rPr lang="es-PE" dirty="0"/>
              <a:t> </a:t>
            </a:r>
            <a:r>
              <a:rPr lang="es-PE" dirty="0" err="1"/>
              <a:t>Barriers</a:t>
            </a:r>
            <a:r>
              <a:rPr lang="es-PE" dirty="0"/>
              <a:t> in Access to </a:t>
            </a:r>
            <a:r>
              <a:rPr lang="es-PE" dirty="0" err="1"/>
              <a:t>Care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05292" y="1884798"/>
            <a:ext cx="801828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Legal Access to Quality Sexual Care</a:t>
            </a:r>
          </a:p>
          <a:p>
            <a:pPr lvl="1"/>
            <a:r>
              <a:rPr lang="en-US" dirty="0"/>
              <a:t>59% (LA) 90% (Caribbean) of countries require parental consent for HIV-related services</a:t>
            </a:r>
          </a:p>
          <a:p>
            <a:r>
              <a:rPr lang="en-US" dirty="0"/>
              <a:t>Stigma and discrimination</a:t>
            </a:r>
          </a:p>
          <a:p>
            <a:pPr lvl="1"/>
            <a:r>
              <a:rPr lang="en-US" dirty="0"/>
              <a:t>Legal barriers to same-sex sexuality: Not in Latin America, but some persist in the Caribbean</a:t>
            </a:r>
          </a:p>
          <a:p>
            <a:pPr lvl="1"/>
            <a:r>
              <a:rPr lang="en-US" dirty="0"/>
              <a:t>Stigma and discrimination remain present</a:t>
            </a:r>
          </a:p>
          <a:p>
            <a:r>
              <a:rPr lang="en-US" dirty="0"/>
              <a:t>Lack of youth-friendly approaches</a:t>
            </a:r>
            <a:endParaRPr lang="es-PE" dirty="0"/>
          </a:p>
          <a:p>
            <a:pPr marL="0" indent="0">
              <a:buNone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804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4663" y="359173"/>
            <a:ext cx="9731828" cy="1143000"/>
          </a:xfrm>
        </p:spPr>
        <p:txBody>
          <a:bodyPr>
            <a:normAutofit fontScale="90000"/>
          </a:bodyPr>
          <a:lstStyle/>
          <a:p>
            <a:r>
              <a:rPr lang="es-PE" dirty="0" err="1"/>
              <a:t>Changes</a:t>
            </a:r>
            <a:r>
              <a:rPr lang="es-PE" dirty="0"/>
              <a:t> in </a:t>
            </a:r>
            <a:r>
              <a:rPr lang="es-PE" dirty="0" err="1" smtClean="0"/>
              <a:t>Mainstream</a:t>
            </a:r>
            <a:r>
              <a:rPr lang="es-PE" dirty="0" smtClean="0"/>
              <a:t> </a:t>
            </a:r>
            <a:r>
              <a:rPr lang="es-PE" dirty="0" err="1" smtClean="0"/>
              <a:t>Society</a:t>
            </a:r>
            <a:r>
              <a:rPr lang="es-PE" dirty="0" smtClean="0"/>
              <a:t> and Gay Culture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78446" y="1333807"/>
            <a:ext cx="8621486" cy="500213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Improved legal framework but persisting, covert, politically incorrect homophobia</a:t>
            </a:r>
          </a:p>
          <a:p>
            <a:r>
              <a:rPr lang="en-US" sz="2800" dirty="0" smtClean="0"/>
              <a:t>Mainstreamed, sexualized, commodified gay culture</a:t>
            </a:r>
          </a:p>
          <a:p>
            <a:r>
              <a:rPr lang="en-US" sz="2800" dirty="0" smtClean="0"/>
              <a:t>Considerable </a:t>
            </a:r>
            <a:r>
              <a:rPr lang="en-US" sz="2800" dirty="0"/>
              <a:t>decay in condom use among MSM internationally, but:</a:t>
            </a:r>
          </a:p>
          <a:p>
            <a:pPr lvl="1"/>
            <a:r>
              <a:rPr lang="en-US" sz="2400" dirty="0"/>
              <a:t>viral suppression (among HIV+) not so high;</a:t>
            </a:r>
          </a:p>
          <a:p>
            <a:pPr lvl="1"/>
            <a:r>
              <a:rPr lang="en-US" sz="2400" dirty="0" err="1"/>
              <a:t>PrEP</a:t>
            </a:r>
            <a:r>
              <a:rPr lang="en-US" sz="2400" dirty="0"/>
              <a:t> use is still marginal</a:t>
            </a:r>
          </a:p>
          <a:p>
            <a:r>
              <a:rPr lang="en-US" sz="2800" dirty="0"/>
              <a:t>New identities and forms of relationships</a:t>
            </a:r>
          </a:p>
          <a:p>
            <a:pPr lvl="1"/>
            <a:r>
              <a:rPr lang="en-US" sz="2400" dirty="0" err="1"/>
              <a:t>Poliamory</a:t>
            </a:r>
            <a:r>
              <a:rPr lang="en-US" sz="2400" dirty="0"/>
              <a:t>; non-binary gender identification</a:t>
            </a:r>
          </a:p>
          <a:p>
            <a:r>
              <a:rPr lang="en-US" sz="2800" dirty="0"/>
              <a:t>New sexual meanings and practices</a:t>
            </a:r>
          </a:p>
          <a:p>
            <a:pPr lvl="1"/>
            <a:r>
              <a:rPr lang="en-US" sz="2400" dirty="0" err="1"/>
              <a:t>Barebacking</a:t>
            </a:r>
            <a:r>
              <a:rPr lang="en-US" sz="2400" dirty="0"/>
              <a:t> as intentional </a:t>
            </a:r>
            <a:r>
              <a:rPr lang="en-US" sz="2400" dirty="0" err="1"/>
              <a:t>condomless</a:t>
            </a:r>
            <a:r>
              <a:rPr lang="en-US" sz="2400" dirty="0"/>
              <a:t> anal sex</a:t>
            </a:r>
          </a:p>
          <a:p>
            <a:pPr lvl="1"/>
            <a:r>
              <a:rPr lang="en-US" sz="2400" dirty="0"/>
              <a:t>Group sex parties, new sex drugs</a:t>
            </a:r>
          </a:p>
          <a:p>
            <a:endParaRPr lang="en-US" sz="2800" dirty="0"/>
          </a:p>
          <a:p>
            <a:pPr lvl="1"/>
            <a:endParaRPr lang="en-US" sz="2400" dirty="0"/>
          </a:p>
          <a:p>
            <a:endParaRPr lang="en-US" sz="2800" dirty="0"/>
          </a:p>
          <a:p>
            <a:pPr lvl="1"/>
            <a:endParaRPr lang="es-PE" sz="2400" dirty="0"/>
          </a:p>
          <a:p>
            <a:endParaRPr lang="es-PE" sz="2800" dirty="0"/>
          </a:p>
        </p:txBody>
      </p:sp>
    </p:spTree>
    <p:extLst>
      <p:ext uri="{BB962C8B-B14F-4D97-AF65-F5344CB8AC3E}">
        <p14:creationId xmlns:p14="http://schemas.microsoft.com/office/powerpoint/2010/main" val="413516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6860" y="739127"/>
            <a:ext cx="8018280" cy="1143000"/>
          </a:xfrm>
        </p:spPr>
        <p:txBody>
          <a:bodyPr>
            <a:normAutofit/>
          </a:bodyPr>
          <a:lstStyle/>
          <a:p>
            <a:r>
              <a:rPr lang="en-US" dirty="0"/>
              <a:t>Outline of this Presentation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7151" y="2332037"/>
            <a:ext cx="10691040" cy="4525963"/>
          </a:xfrm>
        </p:spPr>
        <p:txBody>
          <a:bodyPr>
            <a:normAutofit/>
          </a:bodyPr>
          <a:lstStyle/>
          <a:p>
            <a:r>
              <a:rPr lang="en-GB" sz="2800" dirty="0"/>
              <a:t>Definitions </a:t>
            </a:r>
          </a:p>
          <a:p>
            <a:r>
              <a:rPr lang="en-GB" sz="2800" dirty="0"/>
              <a:t>Epidemiology of HIV and STIs in LAC</a:t>
            </a:r>
          </a:p>
          <a:p>
            <a:r>
              <a:rPr lang="en-GB" sz="2800" dirty="0"/>
              <a:t>Sexual Risks and Access to Services</a:t>
            </a:r>
          </a:p>
          <a:p>
            <a:r>
              <a:rPr lang="en-GB" sz="2800" dirty="0"/>
              <a:t>Social Determinants</a:t>
            </a:r>
          </a:p>
          <a:p>
            <a:r>
              <a:rPr lang="en-GB" sz="2800" dirty="0"/>
              <a:t>Intervention Models/Experiences</a:t>
            </a:r>
          </a:p>
          <a:p>
            <a:r>
              <a:rPr lang="en-GB" sz="2800" dirty="0" smtClean="0"/>
              <a:t>Take-Home </a:t>
            </a:r>
            <a:r>
              <a:rPr lang="en-GB" sz="2800" dirty="0"/>
              <a:t>Messages</a:t>
            </a:r>
          </a:p>
        </p:txBody>
      </p:sp>
    </p:spTree>
    <p:extLst>
      <p:ext uri="{BB962C8B-B14F-4D97-AF65-F5344CB8AC3E}">
        <p14:creationId xmlns:p14="http://schemas.microsoft.com/office/powerpoint/2010/main" val="172721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dirty="0" err="1"/>
              <a:t>The</a:t>
            </a:r>
            <a:r>
              <a:rPr lang="es-PE" dirty="0"/>
              <a:t> Internet: </a:t>
            </a:r>
            <a:r>
              <a:rPr lang="es-PE" dirty="0" err="1"/>
              <a:t>Impact</a:t>
            </a:r>
            <a:r>
              <a:rPr lang="es-PE" dirty="0"/>
              <a:t> </a:t>
            </a:r>
            <a:r>
              <a:rPr lang="es-PE" dirty="0" err="1"/>
              <a:t>on</a:t>
            </a:r>
            <a:r>
              <a:rPr lang="es-PE" dirty="0"/>
              <a:t> </a:t>
            </a:r>
            <a:r>
              <a:rPr lang="es-PE" dirty="0" err="1"/>
              <a:t>Sexuality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90487" y="1788343"/>
            <a:ext cx="801828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Radical transformation in communications and social interaction</a:t>
            </a:r>
          </a:p>
          <a:p>
            <a:pPr lvl="1"/>
            <a:r>
              <a:rPr lang="en-US" sz="2400" dirty="0"/>
              <a:t>Impact on social life (device addiction)</a:t>
            </a:r>
          </a:p>
          <a:p>
            <a:pPr lvl="1"/>
            <a:r>
              <a:rPr lang="en-US" sz="2400" dirty="0"/>
              <a:t>Impact on sexuality: </a:t>
            </a:r>
            <a:r>
              <a:rPr lang="en-US" sz="2400" dirty="0" err="1"/>
              <a:t>Sexualization</a:t>
            </a:r>
            <a:r>
              <a:rPr lang="en-US" sz="2400" dirty="0"/>
              <a:t> of Culture </a:t>
            </a:r>
            <a:r>
              <a:rPr lang="en-US" sz="2400" dirty="0" smtClean="0"/>
              <a:t>(mainstreaming of alternative sexual expressions)</a:t>
            </a:r>
          </a:p>
          <a:p>
            <a:pPr lvl="2"/>
            <a:r>
              <a:rPr lang="en-US" sz="2000" dirty="0" smtClean="0"/>
              <a:t>Free, unlimited access to: ‘new pornography’ (mostly </a:t>
            </a:r>
            <a:r>
              <a:rPr lang="en-US" sz="2000" dirty="0" err="1" smtClean="0"/>
              <a:t>condomless</a:t>
            </a:r>
            <a:r>
              <a:rPr lang="en-US" sz="2000" dirty="0" smtClean="0"/>
              <a:t> sex; often high risk, no social interaction) that may lead to ‘ritualized’ sexual expectations; amateur porn; interactive porn, music porn clips, etc.</a:t>
            </a:r>
          </a:p>
          <a:p>
            <a:pPr lvl="2"/>
            <a:r>
              <a:rPr lang="en-US" sz="2000" dirty="0" smtClean="0"/>
              <a:t>Normalization </a:t>
            </a:r>
            <a:r>
              <a:rPr lang="en-US" sz="2000" dirty="0"/>
              <a:t>of Apps that facilitate finding new occasional partners through geolocation</a:t>
            </a:r>
            <a:endParaRPr lang="es-PE" sz="2000" dirty="0"/>
          </a:p>
          <a:p>
            <a:pPr marL="0" indent="0">
              <a:buNone/>
            </a:pPr>
            <a:endParaRPr lang="es-PE" sz="2800" dirty="0"/>
          </a:p>
        </p:txBody>
      </p:sp>
    </p:spTree>
    <p:extLst>
      <p:ext uri="{BB962C8B-B14F-4D97-AF65-F5344CB8AC3E}">
        <p14:creationId xmlns:p14="http://schemas.microsoft.com/office/powerpoint/2010/main" val="20023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8333" r="8333"/>
          <a:stretch>
            <a:fillRect/>
          </a:stretch>
        </p:blipFill>
        <p:spPr>
          <a:xfrm>
            <a:off x="0" y="0"/>
            <a:ext cx="6677871" cy="4484914"/>
          </a:xfrm>
          <a:prstGeom prst="rect">
            <a:avLst/>
          </a:prstGeom>
        </p:spPr>
      </p:pic>
      <p:pic>
        <p:nvPicPr>
          <p:cNvPr id="3" name="Marcador de posición de imagen 4"/>
          <p:cNvPicPr>
            <a:picLocks noChangeAspect="1"/>
          </p:cNvPicPr>
          <p:nvPr/>
        </p:nvPicPr>
        <p:blipFill>
          <a:blip r:embed="rId4"/>
          <a:srcRect l="8333" r="8333"/>
          <a:stretch>
            <a:fillRect/>
          </a:stretch>
        </p:blipFill>
        <p:spPr>
          <a:xfrm>
            <a:off x="5544457" y="1872342"/>
            <a:ext cx="6647543" cy="498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4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="" xmlns:a16="http://schemas.microsoft.com/office/drawing/2014/main" id="{2900E226-5BEB-4B8F-A317-79D13031A3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2178909"/>
              </p:ext>
            </p:extLst>
          </p:nvPr>
        </p:nvGraphicFramePr>
        <p:xfrm>
          <a:off x="1564734" y="486463"/>
          <a:ext cx="8827495" cy="5827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0664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err="1"/>
              <a:t>Failure</a:t>
            </a:r>
            <a:r>
              <a:rPr lang="es-PE" dirty="0"/>
              <a:t> of Sex </a:t>
            </a:r>
            <a:r>
              <a:rPr lang="es-PE" dirty="0" err="1" smtClean="0"/>
              <a:t>Education</a:t>
            </a:r>
            <a:r>
              <a:rPr lang="es-PE" dirty="0"/>
              <a:t> </a:t>
            </a:r>
            <a:r>
              <a:rPr lang="es-PE" dirty="0" err="1" smtClean="0"/>
              <a:t>Policies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02404" y="1818505"/>
            <a:ext cx="8201861" cy="4525963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1200"/>
              </a:spcAft>
            </a:pPr>
            <a:r>
              <a:rPr lang="es-PE" dirty="0" err="1"/>
              <a:t>While</a:t>
            </a:r>
            <a:r>
              <a:rPr lang="es-PE" dirty="0"/>
              <a:t> </a:t>
            </a:r>
            <a:r>
              <a:rPr lang="es-PE" dirty="0" err="1"/>
              <a:t>contemporary</a:t>
            </a:r>
            <a:r>
              <a:rPr lang="es-PE" dirty="0"/>
              <a:t> culture/</a:t>
            </a:r>
            <a:r>
              <a:rPr lang="es-PE" dirty="0" err="1"/>
              <a:t>technology</a:t>
            </a:r>
            <a:r>
              <a:rPr lang="es-PE" dirty="0"/>
              <a:t> </a:t>
            </a:r>
            <a:r>
              <a:rPr lang="es-PE" dirty="0" err="1"/>
              <a:t>offers</a:t>
            </a:r>
            <a:r>
              <a:rPr lang="es-PE" dirty="0"/>
              <a:t> </a:t>
            </a:r>
            <a:r>
              <a:rPr lang="es-PE" dirty="0" err="1"/>
              <a:t>unlimited</a:t>
            </a:r>
            <a:r>
              <a:rPr lang="es-PE" dirty="0"/>
              <a:t> </a:t>
            </a:r>
            <a:r>
              <a:rPr lang="es-PE" dirty="0" err="1"/>
              <a:t>access</a:t>
            </a:r>
            <a:r>
              <a:rPr lang="es-PE" dirty="0"/>
              <a:t> to sexual </a:t>
            </a:r>
            <a:r>
              <a:rPr lang="es-PE" dirty="0" err="1"/>
              <a:t>content</a:t>
            </a:r>
            <a:r>
              <a:rPr lang="es-PE" dirty="0"/>
              <a:t> and </a:t>
            </a:r>
            <a:r>
              <a:rPr lang="es-PE" dirty="0" err="1"/>
              <a:t>contacts</a:t>
            </a:r>
            <a:r>
              <a:rPr lang="es-PE" dirty="0"/>
              <a:t>…</a:t>
            </a:r>
          </a:p>
          <a:p>
            <a:pPr>
              <a:spcAft>
                <a:spcPts val="1200"/>
              </a:spcAft>
            </a:pPr>
            <a:r>
              <a:rPr lang="es-PE" dirty="0" err="1"/>
              <a:t>Other</a:t>
            </a:r>
            <a:r>
              <a:rPr lang="es-PE" dirty="0"/>
              <a:t> </a:t>
            </a:r>
            <a:r>
              <a:rPr lang="es-PE" dirty="0" err="1"/>
              <a:t>sectors</a:t>
            </a:r>
            <a:r>
              <a:rPr lang="es-PE" dirty="0"/>
              <a:t> </a:t>
            </a:r>
            <a:r>
              <a:rPr lang="es-PE" dirty="0" err="1"/>
              <a:t>remain</a:t>
            </a:r>
            <a:r>
              <a:rPr lang="es-PE" dirty="0"/>
              <a:t> </a:t>
            </a:r>
            <a:r>
              <a:rPr lang="es-PE" dirty="0" err="1"/>
              <a:t>discussing</a:t>
            </a:r>
            <a:r>
              <a:rPr lang="es-PE" dirty="0"/>
              <a:t> </a:t>
            </a:r>
            <a:r>
              <a:rPr lang="es-PE" dirty="0" err="1"/>
              <a:t>whether</a:t>
            </a:r>
            <a:r>
              <a:rPr lang="es-PE" dirty="0"/>
              <a:t> </a:t>
            </a:r>
            <a:r>
              <a:rPr lang="es-PE" dirty="0" err="1"/>
              <a:t>or</a:t>
            </a:r>
            <a:r>
              <a:rPr lang="es-PE" dirty="0"/>
              <a:t> </a:t>
            </a:r>
            <a:r>
              <a:rPr lang="es-PE" dirty="0" err="1"/>
              <a:t>not</a:t>
            </a:r>
            <a:r>
              <a:rPr lang="es-PE" dirty="0"/>
              <a:t> </a:t>
            </a:r>
            <a:r>
              <a:rPr lang="es-PE" dirty="0" err="1"/>
              <a:t>it</a:t>
            </a:r>
            <a:r>
              <a:rPr lang="es-PE" dirty="0"/>
              <a:t> </a:t>
            </a:r>
            <a:r>
              <a:rPr lang="es-PE" dirty="0" err="1"/>
              <a:t>is</a:t>
            </a:r>
            <a:r>
              <a:rPr lang="es-PE" dirty="0"/>
              <a:t> </a:t>
            </a:r>
            <a:r>
              <a:rPr lang="es-PE" dirty="0" err="1"/>
              <a:t>appropriate</a:t>
            </a:r>
            <a:r>
              <a:rPr lang="es-PE" dirty="0"/>
              <a:t> to </a:t>
            </a:r>
            <a:r>
              <a:rPr lang="es-PE" dirty="0" err="1"/>
              <a:t>offer</a:t>
            </a:r>
            <a:r>
              <a:rPr lang="es-PE" dirty="0"/>
              <a:t> sex </a:t>
            </a:r>
            <a:r>
              <a:rPr lang="es-PE" dirty="0" err="1"/>
              <a:t>education</a:t>
            </a:r>
            <a:r>
              <a:rPr lang="es-PE" dirty="0"/>
              <a:t> at </a:t>
            </a:r>
            <a:r>
              <a:rPr lang="es-PE" dirty="0" err="1"/>
              <a:t>school</a:t>
            </a:r>
            <a:endParaRPr lang="es-PE" dirty="0"/>
          </a:p>
          <a:p>
            <a:pPr>
              <a:spcAft>
                <a:spcPts val="1200"/>
              </a:spcAft>
            </a:pPr>
            <a:r>
              <a:rPr lang="es-PE" dirty="0" err="1"/>
              <a:t>Whatever</a:t>
            </a:r>
            <a:r>
              <a:rPr lang="es-PE" dirty="0"/>
              <a:t> sex </a:t>
            </a:r>
            <a:r>
              <a:rPr lang="es-PE" dirty="0" err="1"/>
              <a:t>education</a:t>
            </a:r>
            <a:r>
              <a:rPr lang="es-PE" dirty="0"/>
              <a:t> </a:t>
            </a:r>
            <a:r>
              <a:rPr lang="es-PE" dirty="0" err="1"/>
              <a:t>is</a:t>
            </a:r>
            <a:r>
              <a:rPr lang="es-PE" dirty="0"/>
              <a:t> </a:t>
            </a:r>
            <a:r>
              <a:rPr lang="es-PE" dirty="0" err="1"/>
              <a:t>offered</a:t>
            </a:r>
            <a:r>
              <a:rPr lang="es-PE" dirty="0"/>
              <a:t>, </a:t>
            </a:r>
            <a:r>
              <a:rPr lang="es-PE" dirty="0" err="1"/>
              <a:t>it</a:t>
            </a:r>
            <a:r>
              <a:rPr lang="es-PE" dirty="0"/>
              <a:t> </a:t>
            </a:r>
            <a:r>
              <a:rPr lang="es-PE" dirty="0" err="1"/>
              <a:t>is</a:t>
            </a:r>
            <a:r>
              <a:rPr lang="es-PE" dirty="0"/>
              <a:t> </a:t>
            </a:r>
            <a:r>
              <a:rPr lang="es-PE" dirty="0" err="1"/>
              <a:t>by</a:t>
            </a:r>
            <a:r>
              <a:rPr lang="es-PE" dirty="0"/>
              <a:t> no </a:t>
            </a:r>
            <a:r>
              <a:rPr lang="es-PE" dirty="0" err="1"/>
              <a:t>means</a:t>
            </a:r>
            <a:r>
              <a:rPr lang="es-PE" dirty="0"/>
              <a:t> </a:t>
            </a:r>
            <a:r>
              <a:rPr lang="es-PE" dirty="0" err="1"/>
              <a:t>sufficient</a:t>
            </a:r>
            <a:r>
              <a:rPr lang="es-PE" dirty="0"/>
              <a:t> to </a:t>
            </a:r>
            <a:r>
              <a:rPr lang="es-PE" dirty="0" err="1"/>
              <a:t>provide</a:t>
            </a:r>
            <a:r>
              <a:rPr lang="es-PE" dirty="0"/>
              <a:t> </a:t>
            </a:r>
            <a:r>
              <a:rPr lang="es-PE" dirty="0" err="1"/>
              <a:t>any</a:t>
            </a:r>
            <a:r>
              <a:rPr lang="es-PE" dirty="0"/>
              <a:t> </a:t>
            </a:r>
            <a:r>
              <a:rPr lang="es-PE" dirty="0" err="1" smtClean="0"/>
              <a:t>meaningful</a:t>
            </a:r>
            <a:r>
              <a:rPr lang="es-PE" dirty="0" smtClean="0"/>
              <a:t> </a:t>
            </a:r>
            <a:r>
              <a:rPr lang="es-PE" dirty="0" err="1" smtClean="0"/>
              <a:t>support</a:t>
            </a:r>
            <a:r>
              <a:rPr lang="es-PE" dirty="0" smtClean="0"/>
              <a:t> </a:t>
            </a:r>
            <a:r>
              <a:rPr lang="es-PE" dirty="0"/>
              <a:t>vis à vis </a:t>
            </a:r>
            <a:r>
              <a:rPr lang="es-PE" dirty="0" err="1"/>
              <a:t>the</a:t>
            </a:r>
            <a:r>
              <a:rPr lang="es-PE" dirty="0"/>
              <a:t> </a:t>
            </a:r>
            <a:r>
              <a:rPr lang="es-PE" dirty="0" err="1"/>
              <a:t>sexualized</a:t>
            </a:r>
            <a:r>
              <a:rPr lang="es-PE" dirty="0"/>
              <a:t> culture</a:t>
            </a:r>
          </a:p>
          <a:p>
            <a:pPr>
              <a:spcAft>
                <a:spcPts val="1200"/>
              </a:spcAft>
            </a:pPr>
            <a:r>
              <a:rPr lang="es-PE" dirty="0" err="1"/>
              <a:t>Some</a:t>
            </a:r>
            <a:r>
              <a:rPr lang="es-PE" dirty="0"/>
              <a:t> </a:t>
            </a:r>
            <a:r>
              <a:rPr lang="es-PE" dirty="0" err="1"/>
              <a:t>parents</a:t>
            </a:r>
            <a:r>
              <a:rPr lang="es-PE" dirty="0"/>
              <a:t> hope to control </a:t>
            </a:r>
            <a:r>
              <a:rPr lang="es-PE" dirty="0" err="1"/>
              <a:t>the</a:t>
            </a:r>
            <a:r>
              <a:rPr lang="es-PE" dirty="0"/>
              <a:t> Sex Ed </a:t>
            </a:r>
            <a:r>
              <a:rPr lang="es-PE" dirty="0" err="1"/>
              <a:t>received</a:t>
            </a:r>
            <a:r>
              <a:rPr lang="es-PE" dirty="0"/>
              <a:t> </a:t>
            </a:r>
            <a:r>
              <a:rPr lang="es-PE" dirty="0" err="1"/>
              <a:t>by</a:t>
            </a:r>
            <a:r>
              <a:rPr lang="es-PE" dirty="0"/>
              <a:t> </a:t>
            </a:r>
            <a:r>
              <a:rPr lang="es-PE" dirty="0" err="1"/>
              <a:t>their</a:t>
            </a:r>
            <a:r>
              <a:rPr lang="es-PE" dirty="0"/>
              <a:t> </a:t>
            </a:r>
            <a:r>
              <a:rPr lang="es-PE" dirty="0" err="1"/>
              <a:t>children</a:t>
            </a:r>
            <a:r>
              <a:rPr lang="es-PE" dirty="0"/>
              <a:t>, </a:t>
            </a:r>
            <a:r>
              <a:rPr lang="es-PE" dirty="0" err="1"/>
              <a:t>although</a:t>
            </a:r>
            <a:r>
              <a:rPr lang="es-PE" dirty="0"/>
              <a:t> </a:t>
            </a:r>
            <a:r>
              <a:rPr lang="es-PE" dirty="0" err="1"/>
              <a:t>they</a:t>
            </a:r>
            <a:r>
              <a:rPr lang="es-PE" dirty="0"/>
              <a:t> are </a:t>
            </a:r>
            <a:r>
              <a:rPr lang="es-PE" dirty="0" err="1"/>
              <a:t>usually</a:t>
            </a:r>
            <a:r>
              <a:rPr lang="es-PE" dirty="0"/>
              <a:t> </a:t>
            </a:r>
            <a:r>
              <a:rPr lang="es-PE" dirty="0" err="1"/>
              <a:t>less</a:t>
            </a:r>
            <a:r>
              <a:rPr lang="es-PE" dirty="0"/>
              <a:t> </a:t>
            </a:r>
            <a:r>
              <a:rPr lang="es-PE" dirty="0" err="1"/>
              <a:t>computer-savvy</a:t>
            </a:r>
            <a:r>
              <a:rPr lang="es-PE" dirty="0"/>
              <a:t> and </a:t>
            </a:r>
            <a:r>
              <a:rPr lang="es-PE" dirty="0" err="1"/>
              <a:t>often</a:t>
            </a:r>
            <a:r>
              <a:rPr lang="es-PE" dirty="0"/>
              <a:t> </a:t>
            </a:r>
            <a:r>
              <a:rPr lang="es-PE" dirty="0" err="1"/>
              <a:t>less</a:t>
            </a:r>
            <a:r>
              <a:rPr lang="es-PE" dirty="0"/>
              <a:t> </a:t>
            </a:r>
            <a:r>
              <a:rPr lang="es-PE" dirty="0" err="1"/>
              <a:t>informed</a:t>
            </a:r>
            <a:r>
              <a:rPr lang="es-PE" dirty="0"/>
              <a:t>…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13574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86941" y="506592"/>
            <a:ext cx="8221827" cy="1143000"/>
          </a:xfrm>
        </p:spPr>
        <p:txBody>
          <a:bodyPr>
            <a:normAutofit/>
          </a:bodyPr>
          <a:lstStyle/>
          <a:p>
            <a:r>
              <a:rPr lang="es-PE" dirty="0" err="1"/>
              <a:t>Polarized</a:t>
            </a:r>
            <a:r>
              <a:rPr lang="es-PE" dirty="0"/>
              <a:t> Debate </a:t>
            </a:r>
            <a:r>
              <a:rPr lang="es-PE" dirty="0" err="1"/>
              <a:t>on</a:t>
            </a:r>
            <a:r>
              <a:rPr lang="es-PE" dirty="0"/>
              <a:t> Sexual </a:t>
            </a:r>
            <a:r>
              <a:rPr lang="es-PE" dirty="0" err="1"/>
              <a:t>Freedom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polarization of the public debate on sexual freedoms (i.e. between no-sex and all-sex)</a:t>
            </a:r>
          </a:p>
          <a:p>
            <a:pPr lvl="1"/>
            <a:r>
              <a:rPr lang="en-US" dirty="0"/>
              <a:t>Being positive towards sex </a:t>
            </a:r>
            <a:r>
              <a:rPr lang="en-US" dirty="0" smtClean="0"/>
              <a:t>(i.e. anti-oppression) may </a:t>
            </a:r>
            <a:r>
              <a:rPr lang="en-US" dirty="0"/>
              <a:t>imply acceptance of sexuality with no </a:t>
            </a:r>
            <a:r>
              <a:rPr lang="en-US" dirty="0" smtClean="0"/>
              <a:t>restrictions – it is indeed a social norm.</a:t>
            </a:r>
            <a:endParaRPr lang="en-US" dirty="0"/>
          </a:p>
          <a:p>
            <a:pPr lvl="1"/>
            <a:r>
              <a:rPr lang="en-US" dirty="0"/>
              <a:t>Nobody discusses, from a position of freedom and rights:</a:t>
            </a:r>
          </a:p>
          <a:p>
            <a:pPr lvl="2"/>
            <a:r>
              <a:rPr lang="en-US" dirty="0"/>
              <a:t>what boundaries are relevant</a:t>
            </a:r>
          </a:p>
          <a:p>
            <a:pPr lvl="2"/>
            <a:r>
              <a:rPr lang="en-US" dirty="0"/>
              <a:t>how to assess personal sexual needs</a:t>
            </a:r>
          </a:p>
          <a:p>
            <a:pPr lvl="2"/>
            <a:r>
              <a:rPr lang="en-US" dirty="0"/>
              <a:t>Why people have sex and how to make it feel you more </a:t>
            </a:r>
            <a:r>
              <a:rPr lang="en-US" dirty="0" err="1" smtClean="0"/>
              <a:t>humaine</a:t>
            </a:r>
            <a:r>
              <a:rPr lang="en-US" dirty="0" smtClean="0"/>
              <a:t>, </a:t>
            </a:r>
            <a:r>
              <a:rPr lang="en-US" dirty="0"/>
              <a:t>happier, more fulfilled.</a:t>
            </a:r>
          </a:p>
          <a:p>
            <a:r>
              <a:rPr lang="en-US" dirty="0"/>
              <a:t>In such context, young people may feel inclined to assume that more sex is always better.</a:t>
            </a:r>
            <a:endParaRPr lang="es-PE" dirty="0"/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18617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7824" y="2556358"/>
            <a:ext cx="801828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Experiences of Intervention among Young MSM in the Region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37713" y="3741976"/>
            <a:ext cx="4974504" cy="2994128"/>
          </a:xfrm>
        </p:spPr>
        <p:txBody>
          <a:bodyPr>
            <a:normAutofit/>
          </a:bodyPr>
          <a:lstStyle/>
          <a:p>
            <a:r>
              <a:rPr lang="es-PE" sz="2400" i="1" dirty="0" smtClean="0">
                <a:solidFill>
                  <a:srgbClr val="002060"/>
                </a:solidFill>
              </a:rPr>
              <a:t>Ahora </a:t>
            </a:r>
            <a:r>
              <a:rPr lang="es-PE" sz="2400" i="1" dirty="0">
                <a:solidFill>
                  <a:srgbClr val="002060"/>
                </a:solidFill>
              </a:rPr>
              <a:t>é </a:t>
            </a:r>
            <a:r>
              <a:rPr lang="es-PE" sz="2400" i="1" dirty="0" err="1" smtClean="0">
                <a:solidFill>
                  <a:srgbClr val="002060"/>
                </a:solidFill>
              </a:rPr>
              <a:t>Agora</a:t>
            </a:r>
            <a:r>
              <a:rPr lang="es-PE" sz="2400" dirty="0">
                <a:solidFill>
                  <a:srgbClr val="002060"/>
                </a:solidFill>
              </a:rPr>
              <a:t> </a:t>
            </a:r>
            <a:r>
              <a:rPr lang="es-PE" sz="2400" dirty="0" smtClean="0">
                <a:solidFill>
                  <a:srgbClr val="002060"/>
                </a:solidFill>
              </a:rPr>
              <a:t>(</a:t>
            </a:r>
            <a:r>
              <a:rPr lang="es-PE" sz="2400" dirty="0" err="1" smtClean="0">
                <a:solidFill>
                  <a:srgbClr val="002060"/>
                </a:solidFill>
              </a:rPr>
              <a:t>Fiocruz</a:t>
            </a:r>
            <a:r>
              <a:rPr lang="es-PE" sz="2400" dirty="0" smtClean="0">
                <a:solidFill>
                  <a:srgbClr val="002060"/>
                </a:solidFill>
              </a:rPr>
              <a:t>, </a:t>
            </a:r>
            <a:r>
              <a:rPr lang="es-PE" sz="2400" dirty="0" err="1" smtClean="0">
                <a:solidFill>
                  <a:srgbClr val="002060"/>
                </a:solidFill>
              </a:rPr>
              <a:t>Brazil</a:t>
            </a:r>
            <a:r>
              <a:rPr lang="es-PE" sz="2400" dirty="0">
                <a:solidFill>
                  <a:srgbClr val="002060"/>
                </a:solidFill>
              </a:rPr>
              <a:t>)</a:t>
            </a:r>
          </a:p>
          <a:p>
            <a:r>
              <a:rPr lang="es-PE" sz="2400" dirty="0" err="1">
                <a:solidFill>
                  <a:srgbClr val="002060"/>
                </a:solidFill>
              </a:rPr>
              <a:t>PrEP</a:t>
            </a:r>
            <a:r>
              <a:rPr lang="es-PE" sz="2400" dirty="0">
                <a:solidFill>
                  <a:srgbClr val="002060"/>
                </a:solidFill>
              </a:rPr>
              <a:t> 15-19 (U. Bahía, </a:t>
            </a:r>
            <a:r>
              <a:rPr lang="es-PE" sz="2400" dirty="0" err="1">
                <a:solidFill>
                  <a:srgbClr val="002060"/>
                </a:solidFill>
              </a:rPr>
              <a:t>Brazil</a:t>
            </a:r>
            <a:r>
              <a:rPr lang="es-PE" sz="2400" dirty="0">
                <a:solidFill>
                  <a:srgbClr val="002060"/>
                </a:solidFill>
              </a:rPr>
              <a:t>)</a:t>
            </a:r>
          </a:p>
          <a:p>
            <a:r>
              <a:rPr lang="es-PE" sz="2400" dirty="0">
                <a:solidFill>
                  <a:srgbClr val="002060"/>
                </a:solidFill>
              </a:rPr>
              <a:t>Orgullo + (UPCH, </a:t>
            </a:r>
            <a:r>
              <a:rPr lang="es-PE" sz="2400" dirty="0" err="1">
                <a:solidFill>
                  <a:srgbClr val="002060"/>
                </a:solidFill>
              </a:rPr>
              <a:t>Peru</a:t>
            </a:r>
            <a:r>
              <a:rPr lang="es-PE" sz="2400" dirty="0">
                <a:solidFill>
                  <a:srgbClr val="002060"/>
                </a:solidFill>
              </a:rPr>
              <a:t>)</a:t>
            </a:r>
          </a:p>
          <a:p>
            <a:r>
              <a:rPr lang="es-PE" sz="2400" dirty="0" err="1">
                <a:solidFill>
                  <a:srgbClr val="002060"/>
                </a:solidFill>
              </a:rPr>
              <a:t>The</a:t>
            </a:r>
            <a:r>
              <a:rPr lang="es-PE" sz="2400" dirty="0">
                <a:solidFill>
                  <a:srgbClr val="002060"/>
                </a:solidFill>
              </a:rPr>
              <a:t> </a:t>
            </a:r>
            <a:r>
              <a:rPr lang="es-PE" sz="2400" dirty="0" err="1">
                <a:solidFill>
                  <a:srgbClr val="002060"/>
                </a:solidFill>
              </a:rPr>
              <a:t>Voice</a:t>
            </a:r>
            <a:r>
              <a:rPr lang="es-PE" sz="2400" dirty="0">
                <a:solidFill>
                  <a:srgbClr val="002060"/>
                </a:solidFill>
              </a:rPr>
              <a:t> of </a:t>
            </a:r>
            <a:r>
              <a:rPr lang="es-PE" sz="2400" dirty="0" err="1">
                <a:solidFill>
                  <a:srgbClr val="002060"/>
                </a:solidFill>
              </a:rPr>
              <a:t>Brazilian</a:t>
            </a:r>
            <a:r>
              <a:rPr lang="es-PE" sz="2400" dirty="0">
                <a:solidFill>
                  <a:srgbClr val="002060"/>
                </a:solidFill>
              </a:rPr>
              <a:t> LGBT </a:t>
            </a:r>
            <a:r>
              <a:rPr lang="es-PE" sz="2400" dirty="0" err="1">
                <a:solidFill>
                  <a:srgbClr val="002060"/>
                </a:solidFill>
              </a:rPr>
              <a:t>Adolescents</a:t>
            </a:r>
            <a:r>
              <a:rPr lang="es-PE" sz="2400" dirty="0">
                <a:solidFill>
                  <a:srgbClr val="002060"/>
                </a:solidFill>
              </a:rPr>
              <a:t> (</a:t>
            </a:r>
            <a:r>
              <a:rPr lang="es-PE" sz="2400" dirty="0" smtClean="0">
                <a:solidFill>
                  <a:srgbClr val="002060"/>
                </a:solidFill>
              </a:rPr>
              <a:t>UNICEF/</a:t>
            </a:r>
            <a:r>
              <a:rPr lang="es-PE" sz="2400" dirty="0" err="1" smtClean="0">
                <a:solidFill>
                  <a:srgbClr val="002060"/>
                </a:solidFill>
              </a:rPr>
              <a:t>Brazil</a:t>
            </a:r>
            <a:r>
              <a:rPr lang="es-PE" sz="2400" dirty="0" smtClean="0">
                <a:solidFill>
                  <a:srgbClr val="002060"/>
                </a:solidFill>
              </a:rPr>
              <a:t>)</a:t>
            </a:r>
            <a:endParaRPr lang="es-PE" sz="2400" dirty="0">
              <a:solidFill>
                <a:srgbClr val="002060"/>
              </a:solidFill>
            </a:endParaRP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84379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965" y="182464"/>
            <a:ext cx="6292737" cy="1143000"/>
          </a:xfrm>
        </p:spPr>
        <p:txBody>
          <a:bodyPr>
            <a:noAutofit/>
          </a:bodyPr>
          <a:lstStyle/>
          <a:p>
            <a:r>
              <a:rPr lang="es-PE" sz="3200" dirty="0"/>
              <a:t>HIV </a:t>
            </a:r>
            <a:r>
              <a:rPr lang="es-PE" sz="3200" dirty="0" err="1"/>
              <a:t>Self-Testing</a:t>
            </a:r>
            <a:r>
              <a:rPr lang="es-PE" sz="3200" dirty="0"/>
              <a:t>:  </a:t>
            </a:r>
            <a:r>
              <a:rPr lang="es-PE" sz="3200" i="1" dirty="0"/>
              <a:t>A Hora é </a:t>
            </a:r>
            <a:r>
              <a:rPr lang="es-PE" sz="3200" i="1" dirty="0" err="1"/>
              <a:t>Agora</a:t>
            </a:r>
            <a:r>
              <a:rPr lang="es-PE" sz="3200" i="1" dirty="0"/>
              <a:t> </a:t>
            </a:r>
            <a:r>
              <a:rPr lang="es-PE" sz="3200" dirty="0"/>
              <a:t>(</a:t>
            </a:r>
            <a:r>
              <a:rPr lang="es-PE" sz="3200" dirty="0" err="1"/>
              <a:t>The</a:t>
            </a:r>
            <a:r>
              <a:rPr lang="es-PE" sz="3200" dirty="0"/>
              <a:t> Time </a:t>
            </a:r>
            <a:r>
              <a:rPr lang="es-PE" sz="3200" dirty="0" err="1"/>
              <a:t>is</a:t>
            </a:r>
            <a:r>
              <a:rPr lang="es-PE" sz="3200" dirty="0"/>
              <a:t> </a:t>
            </a:r>
            <a:r>
              <a:rPr lang="es-PE" sz="3200" dirty="0" err="1"/>
              <a:t>Now</a:t>
            </a:r>
            <a:r>
              <a:rPr lang="es-PE" sz="3200" dirty="0"/>
              <a:t>)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257965" y="1352990"/>
            <a:ext cx="6292737" cy="5293982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E-testing</a:t>
            </a:r>
          </a:p>
          <a:p>
            <a:pPr marL="719138" lvl="1" indent="0">
              <a:lnSpc>
                <a:spcPct val="110000"/>
              </a:lnSpc>
              <a:buNone/>
            </a:pPr>
            <a:r>
              <a:rPr lang="en-US" sz="2000" dirty="0" smtClean="0"/>
              <a:t>To </a:t>
            </a:r>
            <a:r>
              <a:rPr lang="en-US" sz="2000" dirty="0"/>
              <a:t>develop, implement and evaluate the </a:t>
            </a:r>
            <a:r>
              <a:rPr lang="en-US" sz="2000" b="1" dirty="0"/>
              <a:t>feasibility</a:t>
            </a:r>
            <a:r>
              <a:rPr lang="en-US" sz="2000" dirty="0"/>
              <a:t> of a Web-based intervention </a:t>
            </a:r>
            <a:r>
              <a:rPr lang="en-US" sz="2000" dirty="0" smtClean="0"/>
              <a:t>that:</a:t>
            </a:r>
            <a:endParaRPr lang="en-US" sz="2000" dirty="0"/>
          </a:p>
          <a:p>
            <a:pPr lvl="3">
              <a:lnSpc>
                <a:spcPct val="110000"/>
              </a:lnSpc>
              <a:buClr>
                <a:schemeClr val="accent2"/>
              </a:buClr>
            </a:pPr>
            <a:r>
              <a:rPr lang="en-US" sz="1800" dirty="0"/>
              <a:t>Promote HIV prevention</a:t>
            </a:r>
          </a:p>
          <a:p>
            <a:pPr lvl="3">
              <a:lnSpc>
                <a:spcPct val="110000"/>
              </a:lnSpc>
              <a:buClr>
                <a:schemeClr val="accent2"/>
              </a:buClr>
            </a:pPr>
            <a:r>
              <a:rPr lang="en-US" sz="1800" dirty="0"/>
              <a:t>Provide free anonymous HIVST</a:t>
            </a:r>
          </a:p>
          <a:p>
            <a:pPr lvl="3">
              <a:lnSpc>
                <a:spcPct val="110000"/>
              </a:lnSpc>
              <a:buClr>
                <a:schemeClr val="accent2"/>
              </a:buClr>
            </a:pPr>
            <a:r>
              <a:rPr lang="en-US" sz="1800" dirty="0"/>
              <a:t>Promote linkage to care 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From 2015 to 2017-&gt; </a:t>
            </a:r>
            <a:r>
              <a:rPr lang="en-US" sz="2200" i="1" dirty="0"/>
              <a:t>A HORA É AGORA </a:t>
            </a:r>
            <a:r>
              <a:rPr lang="en-US" sz="2200" dirty="0"/>
              <a:t>(Time is now) 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Community-wide </a:t>
            </a:r>
            <a:r>
              <a:rPr lang="en-US" sz="2200" dirty="0"/>
              <a:t>intervention to increase HIV testing and linkage to care among MSM in </a:t>
            </a:r>
            <a:r>
              <a:rPr lang="en-US" sz="2200" b="1" dirty="0"/>
              <a:t>Curitiba</a:t>
            </a:r>
          </a:p>
          <a:p>
            <a:pPr lvl="3">
              <a:lnSpc>
                <a:spcPct val="110000"/>
              </a:lnSpc>
            </a:pPr>
            <a:r>
              <a:rPr lang="en-US" sz="1600" dirty="0"/>
              <a:t>Web-based HIV self-testing (“E-testing”)</a:t>
            </a:r>
          </a:p>
          <a:p>
            <a:pPr lvl="3">
              <a:lnSpc>
                <a:spcPct val="110000"/>
              </a:lnSpc>
            </a:pPr>
            <a:r>
              <a:rPr lang="en-US" sz="1600" dirty="0"/>
              <a:t>Mobile testing (2 vans and 1 community LGBT NGO)</a:t>
            </a:r>
          </a:p>
          <a:p>
            <a:pPr lvl="3">
              <a:lnSpc>
                <a:spcPct val="110000"/>
              </a:lnSpc>
            </a:pPr>
            <a:r>
              <a:rPr lang="en-US" sz="1600" dirty="0"/>
              <a:t>Governmental public health facility (COA)</a:t>
            </a:r>
            <a:endParaRPr lang="en-US" dirty="0"/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Previous 12-month  HIV testing  increased from 21.2%(2009) to 43.9% (2016) among MSM in Brazil </a:t>
            </a:r>
            <a:r>
              <a:rPr lang="en-US" sz="2000" dirty="0" smtClean="0">
                <a:sym typeface="Wingdings" panose="05000000000000000000" pitchFamily="2" charset="2"/>
              </a:rPr>
              <a:t> not enough</a:t>
            </a:r>
            <a:endParaRPr lang="en-US" sz="2000" dirty="0" smtClean="0"/>
          </a:p>
          <a:p>
            <a:pPr lvl="3">
              <a:buClr>
                <a:schemeClr val="accent2"/>
              </a:buClr>
            </a:pPr>
            <a:endParaRPr lang="en-US" sz="1800" dirty="0" smtClean="0"/>
          </a:p>
          <a:p>
            <a:endParaRPr lang="es-PE" dirty="0"/>
          </a:p>
        </p:txBody>
      </p:sp>
      <p:pic>
        <p:nvPicPr>
          <p:cNvPr id="5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426" y="0"/>
            <a:ext cx="5221574" cy="3870867"/>
          </a:xfrm>
          <a:prstGeom prst="rect">
            <a:avLst/>
          </a:prstGeom>
        </p:spPr>
      </p:pic>
      <p:pic>
        <p:nvPicPr>
          <p:cNvPr id="6" name="Imagem 5" descr="options for test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426" y="3279354"/>
            <a:ext cx="5221574" cy="357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HIV </a:t>
            </a:r>
            <a:r>
              <a:rPr lang="en-US" dirty="0" smtClean="0"/>
              <a:t>Self-Testing                                    Lessons Learned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10001" y="990705"/>
            <a:ext cx="6122811" cy="2825389"/>
          </a:xfrm>
        </p:spPr>
        <p:txBody>
          <a:bodyPr/>
          <a:lstStyle/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sz="2000" dirty="0"/>
              <a:t>HIVST kits</a:t>
            </a:r>
          </a:p>
          <a:p>
            <a:pPr lvl="2">
              <a:buClr>
                <a:schemeClr val="accent2"/>
              </a:buClr>
            </a:pPr>
            <a:r>
              <a:rPr lang="en-US" sz="1800" dirty="0"/>
              <a:t>Oral fluid (</a:t>
            </a:r>
            <a:r>
              <a:rPr lang="en-US" sz="1800" dirty="0" err="1"/>
              <a:t>OraQuick</a:t>
            </a:r>
            <a:r>
              <a:rPr lang="en-US" sz="1800" dirty="0"/>
              <a:t>®) T</a:t>
            </a:r>
          </a:p>
          <a:p>
            <a:pPr lvl="2">
              <a:buClr>
                <a:schemeClr val="accent2"/>
              </a:buClr>
            </a:pPr>
            <a:r>
              <a:rPr lang="en-US" sz="1800" dirty="0"/>
              <a:t>Two HIVST may be requested every 6 months</a:t>
            </a:r>
          </a:p>
          <a:p>
            <a:pPr lvl="2">
              <a:buClr>
                <a:schemeClr val="accent2"/>
              </a:buClr>
            </a:pPr>
            <a:r>
              <a:rPr lang="en-US" sz="1800" dirty="0"/>
              <a:t> Delivered by regular mail (identification needed) or retrieved in public pharmacy (anonymous)</a:t>
            </a:r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2000" dirty="0"/>
              <a:t> Step-by-step video  </a:t>
            </a:r>
            <a:endParaRPr lang="en-US" sz="2000" dirty="0" smtClean="0"/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2000" dirty="0" smtClean="0"/>
              <a:t> Written </a:t>
            </a:r>
            <a:r>
              <a:rPr lang="en-US" sz="2000" dirty="0"/>
              <a:t>test instructions</a:t>
            </a:r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2000" dirty="0"/>
              <a:t> 24/7 hotline is available</a:t>
            </a:r>
            <a:r>
              <a:rPr lang="en-US" dirty="0"/>
              <a:t> </a:t>
            </a:r>
          </a:p>
        </p:txBody>
      </p:sp>
      <p:grpSp>
        <p:nvGrpSpPr>
          <p:cNvPr id="5" name="Grupo 9"/>
          <p:cNvGrpSpPr/>
          <p:nvPr/>
        </p:nvGrpSpPr>
        <p:grpSpPr>
          <a:xfrm>
            <a:off x="230020" y="4605639"/>
            <a:ext cx="6605495" cy="2107885"/>
            <a:chOff x="0" y="-253829"/>
            <a:chExt cx="9123061" cy="4219575"/>
          </a:xfrm>
        </p:grpSpPr>
        <p:pic>
          <p:nvPicPr>
            <p:cNvPr id="6" name="Imagem 5" descr="teste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5684" y="203273"/>
              <a:ext cx="6347377" cy="3621386"/>
            </a:xfrm>
            <a:prstGeom prst="rect">
              <a:avLst/>
            </a:prstGeom>
          </p:spPr>
        </p:pic>
        <p:pic>
          <p:nvPicPr>
            <p:cNvPr id="7" name="Imagem 6" descr="test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253829"/>
              <a:ext cx="6400800" cy="4219575"/>
            </a:xfrm>
            <a:prstGeom prst="rect">
              <a:avLst/>
            </a:prstGeom>
          </p:spPr>
        </p:pic>
      </p:grpSp>
      <p:pic>
        <p:nvPicPr>
          <p:cNvPr id="8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100" y="4522137"/>
            <a:ext cx="4322763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Captura de tela 2016-04-25 às 11.22.5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064" y="2633312"/>
            <a:ext cx="2036763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6480748" y="953611"/>
            <a:ext cx="571125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/>
              <a:t>Communication and information technologies promising in attracting young MSM who value anonymity and privacy </a:t>
            </a:r>
            <a:endParaRPr lang="en-US" sz="2000" dirty="0" smtClean="0"/>
          </a:p>
          <a:p>
            <a:pPr marL="920750" lvl="2" indent="-342900" fontAlgn="base"/>
            <a:r>
              <a:rPr lang="en-US" dirty="0"/>
              <a:t>With time, </a:t>
            </a:r>
            <a:r>
              <a:rPr lang="en-US" dirty="0" smtClean="0"/>
              <a:t>new technologies might </a:t>
            </a:r>
            <a:r>
              <a:rPr lang="en-US" dirty="0"/>
              <a:t>reach those with lower schooling and income</a:t>
            </a:r>
          </a:p>
          <a:p>
            <a:pPr marL="920750" lvl="2" indent="-342900" fontAlgn="base"/>
            <a:r>
              <a:rPr lang="en-US" dirty="0"/>
              <a:t>Useful for </a:t>
            </a:r>
            <a:r>
              <a:rPr lang="en-US" dirty="0" smtClean="0"/>
              <a:t>those never </a:t>
            </a:r>
            <a:r>
              <a:rPr lang="en-US" dirty="0"/>
              <a:t>tested and </a:t>
            </a:r>
            <a:r>
              <a:rPr lang="en-US" dirty="0" smtClean="0"/>
              <a:t>for high </a:t>
            </a:r>
            <a:r>
              <a:rPr lang="en-US" dirty="0"/>
              <a:t>risk MSM needing frequent testing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High </a:t>
            </a:r>
            <a:r>
              <a:rPr lang="en-US" sz="2000" dirty="0"/>
              <a:t>cost of mail delivery and the lower pharmacy uptake in </a:t>
            </a:r>
            <a:r>
              <a:rPr lang="en-US" sz="2000" dirty="0" smtClean="0"/>
              <a:t>Curitiba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/>
              <a:t>Return of testing results could be improved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920750" lvl="2" indent="-342900" fontAlgn="base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321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94445"/>
            <a:ext cx="7420131" cy="1143000"/>
          </a:xfrm>
        </p:spPr>
        <p:txBody>
          <a:bodyPr/>
          <a:lstStyle/>
          <a:p>
            <a:r>
              <a:rPr lang="es-PE" dirty="0" smtClean="0"/>
              <a:t>PrEP15-19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0480" y="1600202"/>
            <a:ext cx="6435327" cy="5025450"/>
          </a:xfrm>
        </p:spPr>
        <p:txBody>
          <a:bodyPr>
            <a:normAutofit fontScale="85000" lnSpcReduction="20000"/>
          </a:bodyPr>
          <a:lstStyle/>
          <a:p>
            <a:r>
              <a:rPr lang="es-PE" dirty="0" err="1" smtClean="0"/>
              <a:t>Demonstration</a:t>
            </a:r>
            <a:r>
              <a:rPr lang="es-PE" dirty="0" smtClean="0"/>
              <a:t> Project </a:t>
            </a:r>
            <a:r>
              <a:rPr lang="es-PE" dirty="0" err="1" smtClean="0"/>
              <a:t>aimed</a:t>
            </a:r>
            <a:r>
              <a:rPr lang="es-PE" dirty="0" smtClean="0"/>
              <a:t> at Young MSM and TW 15-19 </a:t>
            </a:r>
            <a:r>
              <a:rPr lang="es-PE" dirty="0" err="1" smtClean="0"/>
              <a:t>y.o</a:t>
            </a:r>
            <a:r>
              <a:rPr lang="es-PE" dirty="0" smtClean="0"/>
              <a:t>. in Salvador, Belo Horizonte and Sao Paulo</a:t>
            </a:r>
          </a:p>
          <a:p>
            <a:r>
              <a:rPr lang="es-PE" dirty="0" err="1" smtClean="0"/>
              <a:t>Components</a:t>
            </a:r>
            <a:r>
              <a:rPr lang="es-PE" dirty="0" smtClean="0"/>
              <a:t>:</a:t>
            </a:r>
          </a:p>
          <a:p>
            <a:pPr lvl="1"/>
            <a:r>
              <a:rPr lang="es-PE" dirty="0" err="1" smtClean="0"/>
              <a:t>Formative</a:t>
            </a:r>
            <a:r>
              <a:rPr lang="es-PE" dirty="0" smtClean="0"/>
              <a:t> </a:t>
            </a:r>
            <a:r>
              <a:rPr lang="es-PE" dirty="0" err="1" smtClean="0"/>
              <a:t>study</a:t>
            </a:r>
            <a:endParaRPr lang="es-PE" dirty="0" smtClean="0"/>
          </a:p>
          <a:p>
            <a:pPr lvl="1"/>
            <a:r>
              <a:rPr lang="en-US" dirty="0">
                <a:solidFill>
                  <a:schemeClr val="tx1"/>
                </a:solidFill>
              </a:rPr>
              <a:t>Strategies for recruitment, </a:t>
            </a:r>
            <a:r>
              <a:rPr lang="en-US" dirty="0" smtClean="0">
                <a:solidFill>
                  <a:schemeClr val="tx1"/>
                </a:solidFill>
              </a:rPr>
              <a:t>enrollment </a:t>
            </a:r>
            <a:r>
              <a:rPr lang="en-US" dirty="0">
                <a:solidFill>
                  <a:schemeClr val="tx1"/>
                </a:solidFill>
              </a:rPr>
              <a:t>and linkage to </a:t>
            </a:r>
            <a:r>
              <a:rPr lang="en-US" dirty="0" smtClean="0">
                <a:solidFill>
                  <a:schemeClr val="tx1"/>
                </a:solidFill>
              </a:rPr>
              <a:t>prevention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Combination prevention strategy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HIV self-testing strategy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Demonstration of </a:t>
            </a:r>
            <a:r>
              <a:rPr lang="en-US" dirty="0" err="1" smtClean="0">
                <a:solidFill>
                  <a:schemeClr val="tx1"/>
                </a:solidFill>
              </a:rPr>
              <a:t>PrEP</a:t>
            </a:r>
            <a:r>
              <a:rPr lang="en-US" dirty="0" smtClean="0">
                <a:solidFill>
                  <a:schemeClr val="tx1"/>
                </a:solidFill>
              </a:rPr>
              <a:t> effectiveness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HIV incidence and cost-effectiveness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Still being implemented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Regulatory issues delayed roll-out</a:t>
            </a:r>
            <a:endParaRPr lang="pt-BR" dirty="0">
              <a:solidFill>
                <a:schemeClr val="tx1"/>
              </a:solidFill>
            </a:endParaRPr>
          </a:p>
          <a:p>
            <a:pPr lvl="1"/>
            <a:endParaRPr lang="es-P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2818" y="294445"/>
            <a:ext cx="2210406" cy="2601951"/>
          </a:xfrm>
          <a:prstGeom prst="rect">
            <a:avLst/>
          </a:prstGeom>
        </p:spPr>
      </p:pic>
      <p:pic>
        <p:nvPicPr>
          <p:cNvPr id="5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938" y="3514052"/>
            <a:ext cx="1007731" cy="1007731"/>
          </a:xfrm>
          <a:prstGeom prst="rect">
            <a:avLst/>
          </a:prstGeom>
        </p:spPr>
      </p:pic>
      <p:pic>
        <p:nvPicPr>
          <p:cNvPr id="6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730" y="3509641"/>
            <a:ext cx="1012142" cy="101214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933" y="3519501"/>
            <a:ext cx="956874" cy="956874"/>
          </a:xfrm>
          <a:prstGeom prst="rect">
            <a:avLst/>
          </a:prstGeom>
        </p:spPr>
      </p:pic>
      <p:pic>
        <p:nvPicPr>
          <p:cNvPr id="8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868" y="3487831"/>
            <a:ext cx="1011395" cy="1011395"/>
          </a:xfrm>
          <a:prstGeom prst="rect">
            <a:avLst/>
          </a:prstGeom>
        </p:spPr>
      </p:pic>
      <p:pic>
        <p:nvPicPr>
          <p:cNvPr id="9" name="Imagem 15"/>
          <p:cNvPicPr>
            <a:picLocks noChangeAspect="1"/>
          </p:cNvPicPr>
          <p:nvPr/>
        </p:nvPicPr>
        <p:blipFill rotWithShape="1">
          <a:blip r:embed="rId8"/>
          <a:srcRect l="15744" r="17713" b="28301"/>
          <a:stretch/>
        </p:blipFill>
        <p:spPr>
          <a:xfrm>
            <a:off x="8328803" y="4737627"/>
            <a:ext cx="3498436" cy="212037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0" name="CaixaDeTexto 6"/>
          <p:cNvSpPr txBox="1"/>
          <p:nvPr/>
        </p:nvSpPr>
        <p:spPr>
          <a:xfrm>
            <a:off x="8778253" y="2912185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AI: Amanda </a:t>
            </a:r>
            <a:r>
              <a:rPr lang="en-GB" sz="2000" dirty="0"/>
              <a:t>Selfie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634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4455" y="317611"/>
            <a:ext cx="5231567" cy="5846163"/>
          </a:xfrm>
        </p:spPr>
        <p:txBody>
          <a:bodyPr>
            <a:noAutofit/>
          </a:bodyPr>
          <a:lstStyle/>
          <a:p>
            <a:r>
              <a:rPr lang="en-US" sz="1600" dirty="0"/>
              <a:t>LGBT youth parties and gathering places were identified as important venues to </a:t>
            </a:r>
            <a:r>
              <a:rPr lang="en-US" sz="1600" dirty="0" err="1"/>
              <a:t>PrEP</a:t>
            </a:r>
            <a:r>
              <a:rPr lang="en-US" sz="1600" dirty="0"/>
              <a:t> recruitment. </a:t>
            </a:r>
          </a:p>
          <a:p>
            <a:r>
              <a:rPr lang="en-US" sz="1600" dirty="0"/>
              <a:t>Most did not feel discriminated against in schools, but complained for the absence of sex/HIV  education</a:t>
            </a:r>
          </a:p>
          <a:p>
            <a:r>
              <a:rPr lang="en-US" sz="1600" dirty="0"/>
              <a:t>Few of them knew about </a:t>
            </a:r>
            <a:r>
              <a:rPr lang="en-US" sz="1600" dirty="0" err="1"/>
              <a:t>PrEP.</a:t>
            </a:r>
            <a:r>
              <a:rPr lang="en-US" sz="1600" dirty="0"/>
              <a:t> However, all interviewees were willing to use and to participate in the demonstration project. </a:t>
            </a:r>
          </a:p>
          <a:p>
            <a:r>
              <a:rPr lang="en-US" sz="1600" dirty="0"/>
              <a:t>Peer education identified as important strategy to guarantee recruitment. </a:t>
            </a:r>
          </a:p>
          <a:p>
            <a:r>
              <a:rPr lang="en-US" sz="1600" dirty="0"/>
              <a:t>The use/participation in social networks as strategies to recruit these groups was highly valued</a:t>
            </a:r>
          </a:p>
          <a:p>
            <a:r>
              <a:rPr lang="en-US" sz="1600" dirty="0"/>
              <a:t>Consistent condoms use in anal sex (though inconsistent use with steady partners or under the effect alcohol) was referred as the only strategy for HIV prevention.</a:t>
            </a:r>
            <a:endParaRPr lang="es-PE" sz="1600" dirty="0"/>
          </a:p>
          <a:p>
            <a:r>
              <a:rPr lang="en-US" sz="1600" dirty="0" smtClean="0"/>
              <a:t>61.0</a:t>
            </a:r>
            <a:r>
              <a:rPr lang="en-US" sz="1600" dirty="0"/>
              <a:t>% did not know about </a:t>
            </a:r>
            <a:r>
              <a:rPr lang="en-US" sz="1600" dirty="0" err="1"/>
              <a:t>PrEP</a:t>
            </a:r>
            <a:r>
              <a:rPr lang="en-US" sz="1600" dirty="0"/>
              <a:t> before the study; 80.5% were willing to use </a:t>
            </a:r>
            <a:r>
              <a:rPr lang="en-US" sz="1600" dirty="0" err="1"/>
              <a:t>PrEP</a:t>
            </a:r>
            <a:r>
              <a:rPr lang="en-US" sz="1600" dirty="0"/>
              <a:t> upon awareness. </a:t>
            </a:r>
          </a:p>
          <a:p>
            <a:r>
              <a:rPr lang="en-US" sz="1600" dirty="0"/>
              <a:t>Factors associated with </a:t>
            </a:r>
            <a:r>
              <a:rPr lang="en-US" sz="1600" dirty="0" err="1"/>
              <a:t>PrEP</a:t>
            </a:r>
            <a:r>
              <a:rPr lang="en-US" sz="1600" dirty="0"/>
              <a:t> knowledge were: older </a:t>
            </a:r>
            <a:r>
              <a:rPr lang="en-US" sz="1600" dirty="0" smtClean="0"/>
              <a:t>age; </a:t>
            </a:r>
            <a:r>
              <a:rPr lang="en-US" sz="1600" dirty="0"/>
              <a:t>recruitment at youth LGBT </a:t>
            </a:r>
            <a:r>
              <a:rPr lang="en-US" sz="1600" dirty="0" smtClean="0"/>
              <a:t>parties, </a:t>
            </a:r>
            <a:r>
              <a:rPr lang="en-US" sz="1600" dirty="0"/>
              <a:t>at LGBT </a:t>
            </a:r>
            <a:r>
              <a:rPr lang="en-US" sz="1600" dirty="0" smtClean="0"/>
              <a:t>gathering/venues </a:t>
            </a:r>
            <a:r>
              <a:rPr lang="en-US" sz="1600" dirty="0"/>
              <a:t>vs at schools; higher </a:t>
            </a:r>
            <a:r>
              <a:rPr lang="en-US" sz="1600" dirty="0" smtClean="0"/>
              <a:t>education; </a:t>
            </a:r>
            <a:r>
              <a:rPr lang="en-US" sz="1600" dirty="0"/>
              <a:t>perception of AIDS </a:t>
            </a:r>
            <a:r>
              <a:rPr lang="en-US" sz="1600" dirty="0" smtClean="0"/>
              <a:t>as non-serious.</a:t>
            </a:r>
            <a:endParaRPr lang="en-US" sz="1600" dirty="0"/>
          </a:p>
        </p:txBody>
      </p:sp>
      <p:pic>
        <p:nvPicPr>
          <p:cNvPr id="4" name="Imagem 16"/>
          <p:cNvPicPr>
            <a:picLocks noChangeAspect="1"/>
          </p:cNvPicPr>
          <p:nvPr/>
        </p:nvPicPr>
        <p:blipFill rotWithShape="1">
          <a:blip r:embed="rId3"/>
          <a:srcRect l="17319" t="10800" r="18500" b="7300"/>
          <a:stretch/>
        </p:blipFill>
        <p:spPr>
          <a:xfrm>
            <a:off x="6851126" y="2942866"/>
            <a:ext cx="5232885" cy="354040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Imagem 12"/>
          <p:cNvPicPr>
            <a:picLocks noChangeAspect="1"/>
          </p:cNvPicPr>
          <p:nvPr/>
        </p:nvPicPr>
        <p:blipFill rotWithShape="1">
          <a:blip r:embed="rId4"/>
          <a:srcRect l="16925" t="24801" r="51181" b="19201"/>
          <a:stretch/>
        </p:blipFill>
        <p:spPr>
          <a:xfrm>
            <a:off x="6476708" y="1410762"/>
            <a:ext cx="974202" cy="962175"/>
          </a:xfrm>
          <a:prstGeom prst="rect">
            <a:avLst/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Google Shape;57;p13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069" y="1459801"/>
            <a:ext cx="1393567" cy="97217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1444" y="3114077"/>
            <a:ext cx="854260" cy="1139012"/>
          </a:xfrm>
          <a:prstGeom prst="rect">
            <a:avLst/>
          </a:prstGeom>
        </p:spPr>
      </p:pic>
      <p:pic>
        <p:nvPicPr>
          <p:cNvPr id="8" name="Imagem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33760" y="4811496"/>
            <a:ext cx="729629" cy="1300691"/>
          </a:xfrm>
          <a:prstGeom prst="rect">
            <a:avLst/>
          </a:prstGeom>
        </p:spPr>
      </p:pic>
      <p:pic>
        <p:nvPicPr>
          <p:cNvPr id="9" name="Imagem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50" y="1459801"/>
            <a:ext cx="1441100" cy="86409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653346" y="317611"/>
            <a:ext cx="496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dirty="0" err="1" smtClean="0">
                <a:solidFill>
                  <a:srgbClr val="FF0000"/>
                </a:solidFill>
              </a:rPr>
              <a:t>Findings</a:t>
            </a:r>
            <a:r>
              <a:rPr lang="es-PE" sz="2800" dirty="0" smtClean="0">
                <a:solidFill>
                  <a:srgbClr val="FF0000"/>
                </a:solidFill>
              </a:rPr>
              <a:t> of </a:t>
            </a:r>
            <a:r>
              <a:rPr lang="es-PE" sz="2800" dirty="0" err="1" smtClean="0">
                <a:solidFill>
                  <a:srgbClr val="FF0000"/>
                </a:solidFill>
              </a:rPr>
              <a:t>Formative</a:t>
            </a:r>
            <a:r>
              <a:rPr lang="es-PE" sz="2800" dirty="0" smtClean="0">
                <a:solidFill>
                  <a:srgbClr val="FF0000"/>
                </a:solidFill>
              </a:rPr>
              <a:t> </a:t>
            </a:r>
            <a:r>
              <a:rPr lang="es-PE" sz="2800" dirty="0" err="1" smtClean="0">
                <a:solidFill>
                  <a:srgbClr val="FF0000"/>
                </a:solidFill>
              </a:rPr>
              <a:t>Study</a:t>
            </a:r>
            <a:endParaRPr lang="es-PE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1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2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276" y="274639"/>
            <a:ext cx="5203065" cy="871581"/>
          </a:xfrm>
        </p:spPr>
        <p:txBody>
          <a:bodyPr>
            <a:noAutofit/>
          </a:bodyPr>
          <a:lstStyle/>
          <a:p>
            <a:r>
              <a:rPr lang="es-PE" sz="3200" dirty="0" err="1"/>
              <a:t>Community</a:t>
            </a:r>
            <a:r>
              <a:rPr lang="es-PE" sz="3200" dirty="0"/>
              <a:t> </a:t>
            </a:r>
            <a:r>
              <a:rPr lang="es-PE" sz="3200" dirty="0" err="1" smtClean="0"/>
              <a:t>Mobilization</a:t>
            </a:r>
            <a:r>
              <a:rPr lang="es-PE" sz="3200" dirty="0"/>
              <a:t>: </a:t>
            </a:r>
            <a:r>
              <a:rPr lang="es-PE" sz="3200" dirty="0" smtClean="0"/>
              <a:t>Orgullo +</a:t>
            </a:r>
            <a:endParaRPr lang="es-PE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6366" y="1200958"/>
            <a:ext cx="5512158" cy="1788216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dirty="0" smtClean="0"/>
              <a:t>Ongoing </a:t>
            </a:r>
            <a:r>
              <a:rPr lang="en-US" sz="1800" dirty="0"/>
              <a:t>clinical trial with MSM and </a:t>
            </a:r>
            <a:r>
              <a:rPr lang="en-US" sz="1800" dirty="0" smtClean="0"/>
              <a:t>transwomen </a:t>
            </a:r>
            <a:r>
              <a:rPr lang="en-US" sz="1800" dirty="0"/>
              <a:t>in </a:t>
            </a:r>
            <a:r>
              <a:rPr lang="en-US" sz="1800" dirty="0" smtClean="0"/>
              <a:t>Lima, testing a 3-yr intervention that comprises a community component (</a:t>
            </a:r>
            <a:r>
              <a:rPr lang="en-US" sz="1800" dirty="0" err="1" smtClean="0">
                <a:solidFill>
                  <a:srgbClr val="0070C0"/>
                </a:solidFill>
              </a:rPr>
              <a:t>Generación</a:t>
            </a:r>
            <a:r>
              <a:rPr lang="en-US" sz="1800" dirty="0" smtClean="0">
                <a:solidFill>
                  <a:srgbClr val="0070C0"/>
                </a:solidFill>
              </a:rPr>
              <a:t> Actual</a:t>
            </a:r>
            <a:r>
              <a:rPr lang="en-US" sz="1800" dirty="0" smtClean="0"/>
              <a:t>) adapted from </a:t>
            </a:r>
            <a:r>
              <a:rPr lang="en-US" sz="1800" dirty="0" err="1" smtClean="0"/>
              <a:t>Mpowerment</a:t>
            </a:r>
            <a:r>
              <a:rPr lang="en-US" sz="1800" dirty="0" smtClean="0"/>
              <a:t>, and a Health Systems component (aimed at linkage and adherence). Here we focus on the Community Component.</a:t>
            </a:r>
            <a:endParaRPr lang="en-US" sz="18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051" y="30252"/>
            <a:ext cx="1862167" cy="271326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691" y="-240204"/>
            <a:ext cx="4305836" cy="322937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077" y="2989173"/>
            <a:ext cx="3483923" cy="3868827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415091" y="2743512"/>
            <a:ext cx="45099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Core Elements</a:t>
            </a:r>
          </a:p>
          <a:p>
            <a:r>
              <a:rPr lang="en-US" b="1" dirty="0" err="1"/>
              <a:t>Grupo</a:t>
            </a:r>
            <a:r>
              <a:rPr lang="en-US" b="1" dirty="0"/>
              <a:t> </a:t>
            </a:r>
            <a:r>
              <a:rPr lang="en-US" b="1" dirty="0" err="1"/>
              <a:t>Impulsor</a:t>
            </a:r>
            <a:r>
              <a:rPr lang="en-US" b="1" dirty="0"/>
              <a:t> </a:t>
            </a:r>
            <a:r>
              <a:rPr lang="en-US" dirty="0"/>
              <a:t>(GI): Leadership Group</a:t>
            </a:r>
          </a:p>
          <a:p>
            <a:r>
              <a:rPr lang="en-US" b="1" dirty="0"/>
              <a:t>Community Center </a:t>
            </a:r>
            <a:r>
              <a:rPr lang="en-US" dirty="0"/>
              <a:t>(where most activities occur)</a:t>
            </a:r>
          </a:p>
          <a:p>
            <a:r>
              <a:rPr lang="en-US" b="1" dirty="0"/>
              <a:t>Mobilization Activities </a:t>
            </a:r>
            <a:r>
              <a:rPr lang="en-US" dirty="0"/>
              <a:t>(activities to draw in MSM &amp; TW)</a:t>
            </a:r>
          </a:p>
          <a:p>
            <a:r>
              <a:rPr lang="en-US" b="1" dirty="0" err="1"/>
              <a:t>Talleres</a:t>
            </a:r>
            <a:r>
              <a:rPr lang="en-US" dirty="0"/>
              <a:t> (Small Group Sessions)</a:t>
            </a:r>
          </a:p>
          <a:p>
            <a:r>
              <a:rPr lang="en-US" b="1" dirty="0"/>
              <a:t>Informal Outreach </a:t>
            </a:r>
            <a:r>
              <a:rPr lang="en-US" dirty="0"/>
              <a:t>(talking with and supporting friends about HIV prevention)</a:t>
            </a:r>
          </a:p>
          <a:p>
            <a:r>
              <a:rPr lang="en-US" b="1" dirty="0"/>
              <a:t>Ongoing Publicity </a:t>
            </a:r>
            <a:r>
              <a:rPr lang="en-US" dirty="0"/>
              <a:t>(through Facebook, pamphlets, word-of-mouth)</a:t>
            </a:r>
          </a:p>
          <a:p>
            <a:r>
              <a:rPr lang="en-US" b="1" dirty="0"/>
              <a:t>Coordinators</a:t>
            </a:r>
            <a:r>
              <a:rPr lang="en-US" dirty="0"/>
              <a:t> (staff who coordinate the program)</a:t>
            </a:r>
            <a:endParaRPr lang="es-PE" dirty="0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5" y="2989173"/>
            <a:ext cx="3936713" cy="330013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43262" y="6310018"/>
            <a:ext cx="788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 err="1" smtClean="0"/>
              <a:t>Evidence</a:t>
            </a:r>
            <a:r>
              <a:rPr lang="es-PE" b="1" dirty="0" smtClean="0"/>
              <a:t> of </a:t>
            </a:r>
            <a:r>
              <a:rPr lang="es-PE" b="1" dirty="0" err="1" smtClean="0"/>
              <a:t>potential</a:t>
            </a:r>
            <a:r>
              <a:rPr lang="es-PE" b="1" dirty="0" smtClean="0"/>
              <a:t> </a:t>
            </a:r>
            <a:r>
              <a:rPr lang="es-PE" b="1" dirty="0" err="1" smtClean="0"/>
              <a:t>effectiveness</a:t>
            </a:r>
            <a:r>
              <a:rPr lang="es-PE" b="1" dirty="0" smtClean="0"/>
              <a:t> </a:t>
            </a:r>
            <a:r>
              <a:rPr lang="es-PE" b="1" dirty="0" err="1" smtClean="0"/>
              <a:t>is</a:t>
            </a:r>
            <a:r>
              <a:rPr lang="es-PE" b="1" dirty="0" smtClean="0"/>
              <a:t> </a:t>
            </a:r>
            <a:r>
              <a:rPr lang="es-PE" b="1" dirty="0" err="1" smtClean="0"/>
              <a:t>already</a:t>
            </a:r>
            <a:r>
              <a:rPr lang="es-PE" b="1" dirty="0" smtClean="0"/>
              <a:t> </a:t>
            </a:r>
            <a:r>
              <a:rPr lang="es-PE" b="1" dirty="0" err="1" smtClean="0"/>
              <a:t>apparent</a:t>
            </a:r>
            <a:r>
              <a:rPr lang="es-PE" b="1" dirty="0" smtClean="0"/>
              <a:t> in </a:t>
            </a:r>
            <a:r>
              <a:rPr lang="es-PE" b="1" dirty="0" err="1" smtClean="0"/>
              <a:t>the</a:t>
            </a:r>
            <a:r>
              <a:rPr lang="es-PE" b="1" dirty="0" smtClean="0"/>
              <a:t> </a:t>
            </a:r>
            <a:r>
              <a:rPr lang="es-PE" b="1" dirty="0" err="1" smtClean="0"/>
              <a:t>process</a:t>
            </a:r>
            <a:r>
              <a:rPr lang="es-PE" b="1" dirty="0" smtClean="0"/>
              <a:t> </a:t>
            </a:r>
            <a:r>
              <a:rPr lang="es-PE" b="1" dirty="0" err="1" smtClean="0"/>
              <a:t>evaluation</a:t>
            </a:r>
            <a:r>
              <a:rPr lang="es-PE" b="1" dirty="0" smtClean="0"/>
              <a:t>.</a:t>
            </a: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162689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0480" y="274639"/>
            <a:ext cx="6384416" cy="459457"/>
          </a:xfrm>
        </p:spPr>
        <p:txBody>
          <a:bodyPr>
            <a:noAutofit/>
          </a:bodyPr>
          <a:lstStyle/>
          <a:p>
            <a:r>
              <a:rPr lang="es-PE" sz="3200" dirty="0" smtClean="0"/>
              <a:t>Young MSM </a:t>
            </a:r>
            <a:r>
              <a:rPr lang="es-PE" sz="3200" dirty="0" err="1" smtClean="0"/>
              <a:t>Like</a:t>
            </a:r>
            <a:r>
              <a:rPr lang="es-PE" sz="3200" dirty="0" smtClean="0"/>
              <a:t> Generación Actual</a:t>
            </a:r>
            <a:endParaRPr lang="es-PE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6367" y="1068946"/>
            <a:ext cx="7173532" cy="5602310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s-A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s-A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A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limited</a:t>
            </a:r>
            <a:r>
              <a:rPr lang="es-A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A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s-A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MSM. </a:t>
            </a:r>
            <a:r>
              <a:rPr lang="es-A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Over</a:t>
            </a:r>
            <a:r>
              <a:rPr lang="es-A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time, </a:t>
            </a:r>
            <a:r>
              <a:rPr lang="es-A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involvement</a:t>
            </a:r>
            <a:r>
              <a:rPr lang="es-A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Young MSM &lt;25 has </a:t>
            </a:r>
            <a:r>
              <a:rPr lang="es-A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increased</a:t>
            </a:r>
            <a:r>
              <a:rPr lang="es-A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A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potentially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A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because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A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s-A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A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A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following</a:t>
            </a:r>
            <a:r>
              <a:rPr lang="es-A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AR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HIV-</a:t>
            </a:r>
            <a:r>
              <a:rPr lang="es-AR" sz="20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</a:t>
            </a:r>
            <a:endParaRPr lang="es-AR" sz="2000" b="1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s-A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r>
              <a:rPr lang="es-A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A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es-A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HIV/</a:t>
            </a:r>
            <a:r>
              <a:rPr lang="es-A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STIs</a:t>
            </a:r>
            <a:r>
              <a:rPr lang="es-A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A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condom</a:t>
            </a:r>
            <a:r>
              <a:rPr lang="es-A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use; 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Increased 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testing and engagement in care</a:t>
            </a:r>
            <a:endParaRPr lang="es-A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Increased self-efficacy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HIV prevention, testing and care</a:t>
            </a:r>
          </a:p>
          <a:p>
            <a:pPr>
              <a:spcBef>
                <a:spcPts val="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Normalizing HIV as a chronic disease (instead of a death sentence)</a:t>
            </a:r>
          </a:p>
          <a:p>
            <a:pPr>
              <a:spcBef>
                <a:spcPts val="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Empowering beliefs/attitudes regarding HIV stigma, care engagement, treatment as prevention, internalized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homophobia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 to Personal Well-Being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s-A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Self-reflection</a:t>
            </a:r>
            <a:r>
              <a:rPr lang="es-A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introspection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/Individual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empowerment</a:t>
            </a:r>
            <a:endParaRPr lang="es-A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Project as a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safe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welcoming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social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express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themselves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and come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Going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CC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instead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being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A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street</a:t>
            </a:r>
            <a:endParaRPr lang="es-A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A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  <a:r>
              <a:rPr lang="es-A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Coordinators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peers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younger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older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participants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older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men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transwomen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become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mothers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godmothers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godfathers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s-A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Community</a:t>
            </a:r>
            <a:r>
              <a:rPr lang="es-A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building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(in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absence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s-A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A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  <a:r>
              <a:rPr lang="es-A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s-PE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803" y="10056"/>
            <a:ext cx="4512012" cy="347046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8" r="12147"/>
          <a:stretch/>
        </p:blipFill>
        <p:spPr>
          <a:xfrm>
            <a:off x="7740803" y="3438659"/>
            <a:ext cx="4451197" cy="34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7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98940" cy="39723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6604" y="5421316"/>
            <a:ext cx="3687867" cy="57993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7459" y="4086133"/>
            <a:ext cx="6861480" cy="61349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rgbClr val="0099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The Voice of Brazilian LGBT Adolescents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847182" y="5153569"/>
            <a:ext cx="6813050" cy="665436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0099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Gabriela Mora, Adolescent &amp; Youth National Officer  UNICEF Brazil</a:t>
            </a:r>
          </a:p>
        </p:txBody>
      </p:sp>
      <p:sp>
        <p:nvSpPr>
          <p:cNvPr id="7" name="Rectangle 6"/>
          <p:cNvSpPr/>
          <p:nvPr/>
        </p:nvSpPr>
        <p:spPr>
          <a:xfrm>
            <a:off x="8817077" y="5711283"/>
            <a:ext cx="16578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UNICEF/BRZ/Fernando </a:t>
            </a:r>
            <a:r>
              <a:rPr lang="en-US" sz="800" dirty="0" err="1">
                <a:solidFill>
                  <a:schemeClr val="bg1"/>
                </a:solidFill>
              </a:rPr>
              <a:t>Martinho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482639" y="371359"/>
            <a:ext cx="421223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PROGRAM DESCRIPTION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Leadership </a:t>
            </a:r>
            <a:r>
              <a:rPr lang="en-US" dirty="0"/>
              <a:t>training to 30 LGBT adolescents who were identified as leaders in their regions and disseminated their knowledge on LGBT rights at the local level. A new round of leaders were selected </a:t>
            </a:r>
            <a:r>
              <a:rPr lang="en-US" dirty="0" smtClean="0"/>
              <a:t>at a second moment through </a:t>
            </a:r>
            <a:r>
              <a:rPr lang="en-US" dirty="0"/>
              <a:t>online tools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altLang="pt-BR" sz="300" dirty="0"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ea typeface="Arial" charset="0"/>
                <a:cs typeface="Arial" charset="0"/>
              </a:rPr>
              <a:t> </a:t>
            </a:r>
            <a:r>
              <a:rPr lang="en-US" dirty="0">
                <a:ea typeface="Arial" charset="0"/>
                <a:cs typeface="Arial" charset="0"/>
              </a:rPr>
              <a:t>Online presence: FB, YouTube, Website, life stories, book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Advocacy  and public presence - National Congress, Human Rights and Education ministries, civil society events and social media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87361" y="4651160"/>
            <a:ext cx="115574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a typeface="Arial" charset="0"/>
                <a:cs typeface="Arial" charset="0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ea typeface="Arial" charset="0"/>
                <a:cs typeface="Arial" charset="0"/>
              </a:rPr>
              <a:t>More </a:t>
            </a:r>
            <a:r>
              <a:rPr lang="en-US" dirty="0">
                <a:solidFill>
                  <a:prstClr val="black"/>
                </a:solidFill>
                <a:ea typeface="Arial" charset="0"/>
                <a:cs typeface="Arial" charset="0"/>
              </a:rPr>
              <a:t>visibility to </a:t>
            </a:r>
            <a:r>
              <a:rPr lang="en-US" dirty="0" smtClean="0">
                <a:solidFill>
                  <a:prstClr val="black"/>
                </a:solidFill>
                <a:ea typeface="Arial" charset="0"/>
                <a:cs typeface="Arial" charset="0"/>
              </a:rPr>
              <a:t>an under-represented </a:t>
            </a:r>
            <a:r>
              <a:rPr lang="en-US" dirty="0">
                <a:solidFill>
                  <a:prstClr val="black"/>
                </a:solidFill>
                <a:ea typeface="Arial" charset="0"/>
                <a:cs typeface="Arial" charset="0"/>
              </a:rPr>
              <a:t>group of adolescents who have the same rights to be themselves, learn, play, be protected by their families and communities, interact with their peers </a:t>
            </a:r>
            <a:r>
              <a:rPr lang="en-US" dirty="0" smtClean="0">
                <a:solidFill>
                  <a:prstClr val="black"/>
                </a:solidFill>
                <a:ea typeface="Arial" charset="0"/>
                <a:cs typeface="Arial" charset="0"/>
              </a:rPr>
              <a:t>etc., but are discriminated against.</a:t>
            </a:r>
            <a:endParaRPr lang="en-US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600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ea typeface="Arial" charset="0"/>
                <a:cs typeface="Arial" charset="0"/>
              </a:rPr>
              <a:t>Contributed to a public debate on diversity and </a:t>
            </a:r>
            <a:r>
              <a:rPr lang="en-US" dirty="0" smtClean="0">
                <a:solidFill>
                  <a:prstClr val="black"/>
                </a:solidFill>
                <a:ea typeface="Arial" charset="0"/>
                <a:cs typeface="Arial" charset="0"/>
              </a:rPr>
              <a:t>adolescent </a:t>
            </a:r>
            <a:r>
              <a:rPr lang="en-US" dirty="0">
                <a:solidFill>
                  <a:prstClr val="black"/>
                </a:solidFill>
                <a:ea typeface="Arial" charset="0"/>
                <a:cs typeface="Arial" charset="0"/>
              </a:rPr>
              <a:t>rights having adolescents as key speakers, </a:t>
            </a:r>
            <a:r>
              <a:rPr lang="en-US" dirty="0" smtClean="0">
                <a:solidFill>
                  <a:prstClr val="black"/>
                </a:solidFill>
                <a:ea typeface="Arial" charset="0"/>
                <a:cs typeface="Arial" charset="0"/>
              </a:rPr>
              <a:t>not victimized</a:t>
            </a:r>
            <a:endParaRPr lang="en-US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600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ea typeface="Arial" charset="0"/>
                <a:cs typeface="Arial" charset="0"/>
              </a:rPr>
              <a:t>Promoted </a:t>
            </a:r>
            <a:r>
              <a:rPr lang="en-US" dirty="0" smtClean="0">
                <a:solidFill>
                  <a:prstClr val="black"/>
                </a:solidFill>
                <a:ea typeface="Arial" charset="0"/>
                <a:cs typeface="Arial" charset="0"/>
              </a:rPr>
              <a:t>peer-support from adolescents </a:t>
            </a:r>
            <a:r>
              <a:rPr lang="en-US" dirty="0">
                <a:solidFill>
                  <a:prstClr val="black"/>
                </a:solidFill>
                <a:ea typeface="Arial" charset="0"/>
                <a:cs typeface="Arial" charset="0"/>
              </a:rPr>
              <a:t>who have access to information related to their </a:t>
            </a:r>
            <a:r>
              <a:rPr lang="en-US" dirty="0" smtClean="0">
                <a:solidFill>
                  <a:prstClr val="black"/>
                </a:solidFill>
                <a:ea typeface="Arial" charset="0"/>
                <a:cs typeface="Arial" charset="0"/>
              </a:rPr>
              <a:t>rights and those who lack it.</a:t>
            </a:r>
            <a:endParaRPr lang="en-US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600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ea typeface="Arial" charset="0"/>
                <a:cs typeface="Arial" charset="0"/>
              </a:rPr>
              <a:t>Contributed to bridge the gaps between LGBT adolescents and decision makers</a:t>
            </a:r>
          </a:p>
        </p:txBody>
      </p:sp>
    </p:spTree>
    <p:extLst>
      <p:ext uri="{BB962C8B-B14F-4D97-AF65-F5344CB8AC3E}">
        <p14:creationId xmlns:p14="http://schemas.microsoft.com/office/powerpoint/2010/main" val="371120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16167" y="3270432"/>
            <a:ext cx="8018313" cy="1143000"/>
          </a:xfrm>
        </p:spPr>
        <p:txBody>
          <a:bodyPr/>
          <a:lstStyle/>
          <a:p>
            <a:r>
              <a:rPr lang="es-PE" b="1" dirty="0" err="1"/>
              <a:t>Take</a:t>
            </a:r>
            <a:r>
              <a:rPr lang="es-PE" b="1" dirty="0"/>
              <a:t>-Home </a:t>
            </a:r>
            <a:r>
              <a:rPr lang="es-PE" b="1" dirty="0" err="1"/>
              <a:t>Messages</a:t>
            </a: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78874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err="1"/>
              <a:t>The</a:t>
            </a:r>
            <a:r>
              <a:rPr lang="es-PE" dirty="0"/>
              <a:t> </a:t>
            </a:r>
            <a:r>
              <a:rPr lang="es-PE" dirty="0" err="1"/>
              <a:t>Problem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s-PE" dirty="0" err="1"/>
              <a:t>Significant</a:t>
            </a:r>
            <a:r>
              <a:rPr lang="es-PE" dirty="0"/>
              <a:t> HIV/STI </a:t>
            </a:r>
            <a:r>
              <a:rPr lang="es-PE" dirty="0" err="1" smtClean="0"/>
              <a:t>problem</a:t>
            </a:r>
            <a:r>
              <a:rPr lang="es-PE" dirty="0" smtClean="0"/>
              <a:t> </a:t>
            </a:r>
            <a:r>
              <a:rPr lang="es-PE" dirty="0" err="1" smtClean="0"/>
              <a:t>among</a:t>
            </a:r>
            <a:r>
              <a:rPr lang="es-PE" dirty="0" smtClean="0"/>
              <a:t> MSM 15-24 in LA</a:t>
            </a:r>
          </a:p>
          <a:p>
            <a:pPr lvl="1"/>
            <a:r>
              <a:rPr lang="es-PE" dirty="0" smtClean="0"/>
              <a:t>HIV </a:t>
            </a:r>
            <a:r>
              <a:rPr lang="es-PE" dirty="0" err="1" smtClean="0"/>
              <a:t>prevalence</a:t>
            </a:r>
            <a:r>
              <a:rPr lang="es-PE" dirty="0" smtClean="0"/>
              <a:t>: 5-10%; proxy </a:t>
            </a:r>
            <a:r>
              <a:rPr lang="es-PE" dirty="0" err="1" smtClean="0"/>
              <a:t>for</a:t>
            </a:r>
            <a:r>
              <a:rPr lang="es-PE" dirty="0" smtClean="0"/>
              <a:t> HIV </a:t>
            </a:r>
            <a:r>
              <a:rPr lang="es-PE" dirty="0" err="1" smtClean="0"/>
              <a:t>incidence</a:t>
            </a:r>
            <a:r>
              <a:rPr lang="es-PE" dirty="0" smtClean="0"/>
              <a:t>: </a:t>
            </a:r>
            <a:r>
              <a:rPr lang="es-PE" dirty="0" err="1" smtClean="0"/>
              <a:t>Around</a:t>
            </a:r>
            <a:r>
              <a:rPr lang="es-PE" dirty="0" smtClean="0"/>
              <a:t> 3%/</a:t>
            </a:r>
            <a:r>
              <a:rPr lang="es-PE" dirty="0" err="1" smtClean="0"/>
              <a:t>yr</a:t>
            </a:r>
            <a:endParaRPr lang="es-PE" dirty="0"/>
          </a:p>
          <a:p>
            <a:pPr lvl="1"/>
            <a:r>
              <a:rPr lang="es-PE" dirty="0"/>
              <a:t> </a:t>
            </a:r>
            <a:r>
              <a:rPr lang="es-PE" dirty="0" err="1"/>
              <a:t>Increased</a:t>
            </a:r>
            <a:r>
              <a:rPr lang="es-PE" dirty="0"/>
              <a:t> </a:t>
            </a:r>
            <a:r>
              <a:rPr lang="es-PE" dirty="0" err="1"/>
              <a:t>proportion</a:t>
            </a:r>
            <a:r>
              <a:rPr lang="es-PE" dirty="0"/>
              <a:t> of </a:t>
            </a:r>
            <a:r>
              <a:rPr lang="es-PE" dirty="0" err="1"/>
              <a:t>infections</a:t>
            </a:r>
            <a:r>
              <a:rPr lang="es-PE" dirty="0"/>
              <a:t> in </a:t>
            </a:r>
            <a:r>
              <a:rPr lang="es-PE" dirty="0" err="1"/>
              <a:t>past</a:t>
            </a:r>
            <a:r>
              <a:rPr lang="es-PE" dirty="0"/>
              <a:t> 10y</a:t>
            </a:r>
          </a:p>
          <a:p>
            <a:pPr lvl="0"/>
            <a:r>
              <a:rPr lang="en-US" dirty="0"/>
              <a:t>Conditioned by a context of: </a:t>
            </a:r>
            <a:endParaRPr lang="es-PE" dirty="0"/>
          </a:p>
          <a:p>
            <a:pPr lvl="1"/>
            <a:r>
              <a:rPr lang="en-US" dirty="0"/>
              <a:t>High sexual risk </a:t>
            </a:r>
            <a:endParaRPr lang="es-PE" dirty="0"/>
          </a:p>
          <a:p>
            <a:pPr lvl="1"/>
            <a:r>
              <a:rPr lang="en-US" dirty="0"/>
              <a:t>Low access to prevention (including </a:t>
            </a:r>
            <a:r>
              <a:rPr lang="en-US" dirty="0" err="1"/>
              <a:t>PrEP</a:t>
            </a:r>
            <a:r>
              <a:rPr lang="en-US" dirty="0"/>
              <a:t>)</a:t>
            </a:r>
            <a:endParaRPr lang="es-PE" dirty="0"/>
          </a:p>
          <a:p>
            <a:pPr lvl="1"/>
            <a:r>
              <a:rPr lang="en-US" dirty="0"/>
              <a:t>Decay in condom use without roll-out of </a:t>
            </a:r>
            <a:r>
              <a:rPr lang="en-US" dirty="0" err="1"/>
              <a:t>PrEP</a:t>
            </a:r>
            <a:endParaRPr lang="es-PE" dirty="0"/>
          </a:p>
          <a:p>
            <a:pPr lvl="1"/>
            <a:r>
              <a:rPr lang="en-US" dirty="0"/>
              <a:t>Increased frequency of casual sex??</a:t>
            </a:r>
            <a:endParaRPr lang="es-PE" dirty="0"/>
          </a:p>
          <a:p>
            <a:pPr lvl="1"/>
            <a:r>
              <a:rPr lang="en-US" dirty="0"/>
              <a:t>Mental Health Issues</a:t>
            </a:r>
            <a:endParaRPr lang="es-PE" dirty="0"/>
          </a:p>
          <a:p>
            <a:pPr marL="0" indent="0">
              <a:buNone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62364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err="1"/>
              <a:t>The</a:t>
            </a:r>
            <a:r>
              <a:rPr lang="es-PE" dirty="0"/>
              <a:t> Causes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Higher-level determinants:</a:t>
            </a:r>
            <a:endParaRPr lang="es-PE" dirty="0"/>
          </a:p>
          <a:p>
            <a:pPr lvl="1"/>
            <a:r>
              <a:rPr lang="en-US" dirty="0" smtClean="0"/>
              <a:t>Legal </a:t>
            </a:r>
            <a:r>
              <a:rPr lang="en-US" dirty="0"/>
              <a:t>barriers</a:t>
            </a:r>
            <a:endParaRPr lang="es-PE" dirty="0"/>
          </a:p>
          <a:p>
            <a:pPr lvl="1"/>
            <a:r>
              <a:rPr lang="en-US" dirty="0" smtClean="0"/>
              <a:t>Sexualized mainstream culture dominated by the internet</a:t>
            </a:r>
          </a:p>
          <a:p>
            <a:pPr lvl="1"/>
            <a:r>
              <a:rPr lang="en-US" dirty="0" smtClean="0"/>
              <a:t>Quickly </a:t>
            </a:r>
            <a:r>
              <a:rPr lang="en-US" dirty="0"/>
              <a:t>changing </a:t>
            </a:r>
            <a:r>
              <a:rPr lang="en-US" dirty="0" smtClean="0"/>
              <a:t>gay sexual </a:t>
            </a:r>
            <a:r>
              <a:rPr lang="en-US" dirty="0"/>
              <a:t>culture that promotes an increased focus on sex </a:t>
            </a:r>
            <a:r>
              <a:rPr lang="en-US" dirty="0" smtClean="0"/>
              <a:t>and </a:t>
            </a:r>
            <a:r>
              <a:rPr lang="en-US" dirty="0"/>
              <a:t>new technologies that facilitate sexual </a:t>
            </a:r>
            <a:r>
              <a:rPr lang="en-US" dirty="0" smtClean="0"/>
              <a:t>hook-ups </a:t>
            </a:r>
            <a:r>
              <a:rPr lang="en-US" dirty="0"/>
              <a:t>(possibly dehumanizing sex in the process) </a:t>
            </a:r>
            <a:endParaRPr lang="es-PE" dirty="0"/>
          </a:p>
          <a:p>
            <a:pPr lvl="1"/>
            <a:r>
              <a:rPr lang="en-US" dirty="0" smtClean="0"/>
              <a:t>Failure </a:t>
            </a:r>
            <a:r>
              <a:rPr lang="en-US" dirty="0"/>
              <a:t>in sex education (not responding to the actual context)</a:t>
            </a:r>
            <a:endParaRPr lang="es-PE" dirty="0"/>
          </a:p>
          <a:p>
            <a:pPr lvl="1"/>
            <a:r>
              <a:rPr lang="en-US" dirty="0" smtClean="0"/>
              <a:t>Lack </a:t>
            </a:r>
            <a:r>
              <a:rPr lang="en-US" dirty="0"/>
              <a:t>of a community discussion of sexual ethics</a:t>
            </a:r>
            <a:endParaRPr lang="es-PE" dirty="0"/>
          </a:p>
          <a:p>
            <a:pPr lvl="1"/>
            <a:r>
              <a:rPr lang="en-US" dirty="0"/>
              <a:t>Limited interventions/programs to respond to the epidemic in this group</a:t>
            </a:r>
            <a:endParaRPr lang="es-PE" dirty="0"/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9954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err="1"/>
              <a:t>The</a:t>
            </a:r>
            <a:r>
              <a:rPr lang="es-PE" dirty="0"/>
              <a:t> </a:t>
            </a:r>
            <a:r>
              <a:rPr lang="es-PE" dirty="0" err="1"/>
              <a:t>Needs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0480" y="1417640"/>
            <a:ext cx="10691040" cy="4708526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/>
              <a:t>Need for:</a:t>
            </a:r>
            <a:endParaRPr lang="es-PE" dirty="0"/>
          </a:p>
          <a:p>
            <a:pPr lvl="1"/>
            <a:r>
              <a:rPr lang="en-US" dirty="0" smtClean="0"/>
              <a:t>Remove </a:t>
            </a:r>
            <a:r>
              <a:rPr lang="en-US" dirty="0"/>
              <a:t>legal </a:t>
            </a:r>
            <a:r>
              <a:rPr lang="en-US" dirty="0" smtClean="0"/>
              <a:t>barriers to access,</a:t>
            </a:r>
          </a:p>
          <a:p>
            <a:pPr lvl="2"/>
            <a:r>
              <a:rPr lang="en-US" dirty="0" smtClean="0"/>
              <a:t>Right balance between the protection of minors (from abuse, trafficking) and recognition of their sexuality and autonomy 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rovide </a:t>
            </a:r>
            <a:r>
              <a:rPr lang="en-US" dirty="0"/>
              <a:t>effective education and information</a:t>
            </a:r>
            <a:r>
              <a:rPr lang="en-US" dirty="0" smtClean="0"/>
              <a:t>,</a:t>
            </a:r>
          </a:p>
          <a:p>
            <a:pPr lvl="2"/>
            <a:r>
              <a:rPr lang="en-US" dirty="0" smtClean="0"/>
              <a:t>Do not restrict access (</a:t>
            </a:r>
            <a:r>
              <a:rPr lang="en-US" dirty="0" err="1" smtClean="0"/>
              <a:t>e.g</a:t>
            </a:r>
            <a:r>
              <a:rPr lang="en-US" dirty="0" smtClean="0"/>
              <a:t> to the internet), but help young people develop the capacity to assess what they want and what is good for them</a:t>
            </a:r>
          </a:p>
          <a:p>
            <a:pPr lvl="1"/>
            <a:r>
              <a:rPr lang="en-US" dirty="0" smtClean="0"/>
              <a:t>Creatively improve access to care</a:t>
            </a:r>
          </a:p>
          <a:p>
            <a:pPr lvl="2"/>
            <a:r>
              <a:rPr lang="es-PE" dirty="0" err="1" smtClean="0"/>
              <a:t>Optimize</a:t>
            </a:r>
            <a:r>
              <a:rPr lang="es-PE" dirty="0" smtClean="0"/>
              <a:t> </a:t>
            </a:r>
            <a:r>
              <a:rPr lang="es-PE" dirty="0" err="1" smtClean="0"/>
              <a:t>public</a:t>
            </a:r>
            <a:r>
              <a:rPr lang="es-PE" dirty="0" smtClean="0"/>
              <a:t> </a:t>
            </a:r>
            <a:r>
              <a:rPr lang="es-PE" dirty="0" err="1" smtClean="0"/>
              <a:t>services</a:t>
            </a:r>
            <a:r>
              <a:rPr lang="es-PE" dirty="0" smtClean="0"/>
              <a:t>, </a:t>
            </a:r>
            <a:r>
              <a:rPr lang="es-PE" dirty="0" err="1" smtClean="0"/>
              <a:t>but</a:t>
            </a:r>
            <a:r>
              <a:rPr lang="es-PE" dirty="0" smtClean="0"/>
              <a:t> </a:t>
            </a:r>
            <a:r>
              <a:rPr lang="es-PE" dirty="0" err="1" smtClean="0"/>
              <a:t>recognize</a:t>
            </a:r>
            <a:r>
              <a:rPr lang="es-PE" dirty="0" smtClean="0"/>
              <a:t> </a:t>
            </a:r>
            <a:r>
              <a:rPr lang="es-PE" dirty="0" err="1" smtClean="0"/>
              <a:t>their</a:t>
            </a:r>
            <a:r>
              <a:rPr lang="es-PE" dirty="0" smtClean="0"/>
              <a:t> ‘natural’ </a:t>
            </a:r>
            <a:r>
              <a:rPr lang="es-PE" dirty="0" err="1" smtClean="0"/>
              <a:t>limits</a:t>
            </a:r>
            <a:endParaRPr lang="es-PE" dirty="0" smtClean="0"/>
          </a:p>
          <a:p>
            <a:pPr lvl="2"/>
            <a:r>
              <a:rPr lang="es-PE" dirty="0" err="1" smtClean="0"/>
              <a:t>Work</a:t>
            </a:r>
            <a:r>
              <a:rPr lang="es-PE" dirty="0" smtClean="0"/>
              <a:t> </a:t>
            </a:r>
            <a:r>
              <a:rPr lang="es-PE" dirty="0" err="1" smtClean="0"/>
              <a:t>with</a:t>
            </a:r>
            <a:r>
              <a:rPr lang="es-PE" dirty="0" smtClean="0"/>
              <a:t> </a:t>
            </a:r>
            <a:r>
              <a:rPr lang="es-PE" dirty="0" err="1" smtClean="0"/>
              <a:t>communities</a:t>
            </a:r>
            <a:r>
              <a:rPr lang="es-PE" dirty="0" smtClean="0"/>
              <a:t> (</a:t>
            </a:r>
            <a:r>
              <a:rPr lang="es-PE" dirty="0" err="1" smtClean="0"/>
              <a:t>e.g</a:t>
            </a:r>
            <a:r>
              <a:rPr lang="es-PE" dirty="0" smtClean="0"/>
              <a:t>. </a:t>
            </a:r>
            <a:r>
              <a:rPr lang="es-PE" dirty="0" err="1" smtClean="0"/>
              <a:t>community</a:t>
            </a:r>
            <a:r>
              <a:rPr lang="es-PE" dirty="0" smtClean="0"/>
              <a:t> centers) </a:t>
            </a:r>
            <a:r>
              <a:rPr lang="es-PE" dirty="0" err="1" smtClean="0"/>
              <a:t>without</a:t>
            </a:r>
            <a:r>
              <a:rPr lang="es-PE" dirty="0" smtClean="0"/>
              <a:t> </a:t>
            </a:r>
            <a:r>
              <a:rPr lang="es-PE" dirty="0" err="1" smtClean="0"/>
              <a:t>duplication</a:t>
            </a:r>
            <a:r>
              <a:rPr lang="es-PE" dirty="0" smtClean="0"/>
              <a:t>, </a:t>
            </a:r>
            <a:r>
              <a:rPr lang="es-PE" dirty="0" err="1" smtClean="0"/>
              <a:t>seeking</a:t>
            </a:r>
            <a:r>
              <a:rPr lang="es-PE" dirty="0" smtClean="0"/>
              <a:t> </a:t>
            </a:r>
            <a:r>
              <a:rPr lang="es-PE" dirty="0" err="1" smtClean="0"/>
              <a:t>sustainability</a:t>
            </a:r>
            <a:r>
              <a:rPr lang="es-PE" dirty="0" smtClean="0"/>
              <a:t>. </a:t>
            </a:r>
            <a:r>
              <a:rPr lang="es-PE" dirty="0" err="1" smtClean="0"/>
              <a:t>Communities</a:t>
            </a:r>
            <a:r>
              <a:rPr lang="es-PE" dirty="0" smtClean="0"/>
              <a:t> can </a:t>
            </a:r>
            <a:r>
              <a:rPr lang="es-PE" dirty="0" err="1" smtClean="0"/>
              <a:t>deliver</a:t>
            </a:r>
            <a:r>
              <a:rPr lang="es-PE" dirty="0" smtClean="0"/>
              <a:t> and do </a:t>
            </a:r>
            <a:r>
              <a:rPr lang="es-PE" dirty="0" err="1" smtClean="0"/>
              <a:t>not</a:t>
            </a:r>
            <a:r>
              <a:rPr lang="es-PE" dirty="0" smtClean="0"/>
              <a:t> </a:t>
            </a:r>
            <a:r>
              <a:rPr lang="es-PE" dirty="0" err="1" smtClean="0"/>
              <a:t>need</a:t>
            </a:r>
            <a:r>
              <a:rPr lang="es-PE" dirty="0" smtClean="0"/>
              <a:t> </a:t>
            </a:r>
            <a:r>
              <a:rPr lang="es-PE" dirty="0" err="1" smtClean="0"/>
              <a:t>our</a:t>
            </a:r>
            <a:r>
              <a:rPr lang="es-PE" dirty="0" smtClean="0"/>
              <a:t> </a:t>
            </a:r>
            <a:r>
              <a:rPr lang="es-PE" dirty="0" err="1" smtClean="0"/>
              <a:t>condescendence</a:t>
            </a:r>
            <a:r>
              <a:rPr lang="es-PE" dirty="0" smtClean="0"/>
              <a:t>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8707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err="1" smtClean="0"/>
              <a:t>The</a:t>
            </a:r>
            <a:r>
              <a:rPr lang="es-PE" dirty="0" smtClean="0"/>
              <a:t> </a:t>
            </a:r>
            <a:r>
              <a:rPr lang="es-PE" dirty="0" err="1" smtClean="0"/>
              <a:t>Needs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to:</a:t>
            </a:r>
          </a:p>
          <a:p>
            <a:pPr lvl="1"/>
            <a:r>
              <a:rPr lang="en-US" dirty="0" smtClean="0"/>
              <a:t>Avoid the reduction of the community to a market segment: </a:t>
            </a:r>
            <a:r>
              <a:rPr lang="en-US" dirty="0"/>
              <a:t>Build a nurturing community, discuss/educate (humanize sex)</a:t>
            </a:r>
            <a:endParaRPr lang="es-PE" dirty="0"/>
          </a:p>
          <a:p>
            <a:pPr lvl="1"/>
            <a:r>
              <a:rPr lang="en-US" dirty="0"/>
              <a:t>Recognize and celebrate difference but also identify and emphasize on similarities among young MSM, young Men, young people in general.</a:t>
            </a:r>
            <a:endParaRPr lang="es-PE" dirty="0"/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24903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59854" y="5499279"/>
            <a:ext cx="1245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/>
              <a:t>¡</a:t>
            </a:r>
            <a:r>
              <a:rPr lang="es-PE" sz="2400" dirty="0" smtClean="0"/>
              <a:t>Gracias</a:t>
            </a:r>
            <a:r>
              <a:rPr lang="es-PE" dirty="0" smtClean="0"/>
              <a:t>!</a:t>
            </a:r>
            <a:endParaRPr lang="es-P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119" y="43543"/>
            <a:ext cx="9078881" cy="605022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2881" y="0"/>
            <a:ext cx="4072847" cy="271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5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6860" y="378642"/>
            <a:ext cx="8018280" cy="1143000"/>
          </a:xfrm>
        </p:spPr>
        <p:txBody>
          <a:bodyPr/>
          <a:lstStyle/>
          <a:p>
            <a:r>
              <a:rPr lang="en-US" dirty="0" smtClean="0"/>
              <a:t>About Whom?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‘Adolescents’ (10-19</a:t>
            </a:r>
            <a:r>
              <a:rPr lang="en-US" dirty="0" smtClean="0"/>
              <a:t>), ‘youth’ </a:t>
            </a:r>
            <a:r>
              <a:rPr lang="en-US" dirty="0"/>
              <a:t>(</a:t>
            </a:r>
            <a:r>
              <a:rPr lang="en-US" dirty="0" smtClean="0"/>
              <a:t>15-24), ‘young people’ (10-24) (WHO)</a:t>
            </a:r>
            <a:endParaRPr lang="en-US" dirty="0"/>
          </a:p>
          <a:p>
            <a:r>
              <a:rPr lang="en-US" dirty="0" smtClean="0"/>
              <a:t>Focus </a:t>
            </a:r>
            <a:r>
              <a:rPr lang="en-US" dirty="0"/>
              <a:t>on 15-24 </a:t>
            </a:r>
            <a:r>
              <a:rPr lang="en-US" dirty="0" err="1"/>
              <a:t>y.o</a:t>
            </a:r>
            <a:r>
              <a:rPr lang="en-US" dirty="0"/>
              <a:t>., in 2 groups:</a:t>
            </a:r>
          </a:p>
          <a:p>
            <a:pPr lvl="1"/>
            <a:r>
              <a:rPr lang="en-US" dirty="0" smtClean="0"/>
              <a:t>15-17 </a:t>
            </a:r>
            <a:r>
              <a:rPr lang="en-US" dirty="0"/>
              <a:t>(older adolescents: ‘minors’, restricted rights)</a:t>
            </a:r>
          </a:p>
          <a:p>
            <a:pPr lvl="1"/>
            <a:r>
              <a:rPr lang="en-US" dirty="0"/>
              <a:t>18-24 (‘young adults’ or ‘emerging adults’) </a:t>
            </a:r>
          </a:p>
          <a:p>
            <a:r>
              <a:rPr lang="en-US" dirty="0"/>
              <a:t>‘Young gay and other MSM’</a:t>
            </a:r>
          </a:p>
          <a:p>
            <a:pPr lvl="1"/>
            <a:r>
              <a:rPr lang="en-US" dirty="0"/>
              <a:t>Identity and/or behavior</a:t>
            </a:r>
          </a:p>
          <a:p>
            <a:pPr lvl="1"/>
            <a:r>
              <a:rPr lang="en-US" dirty="0" smtClean="0"/>
              <a:t>Legal age of consent is relevant</a:t>
            </a:r>
          </a:p>
          <a:p>
            <a:r>
              <a:rPr lang="en-US" dirty="0" smtClean="0"/>
              <a:t>Spanish and Portuguese-Speaking LAC</a:t>
            </a:r>
            <a:endParaRPr lang="en-US" dirty="0"/>
          </a:p>
          <a:p>
            <a:r>
              <a:rPr lang="en-US" dirty="0"/>
              <a:t>Transwomen not included here – distinct </a:t>
            </a:r>
            <a:r>
              <a:rPr lang="en-US" dirty="0" smtClean="0"/>
              <a:t>group with specific needs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199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09801" y="2027239"/>
            <a:ext cx="8229600" cy="1143000"/>
          </a:xfrm>
        </p:spPr>
        <p:txBody>
          <a:bodyPr>
            <a:normAutofit/>
          </a:bodyPr>
          <a:lstStyle/>
          <a:p>
            <a:r>
              <a:rPr lang="es-PE" dirty="0" err="1" smtClean="0"/>
              <a:t>Epidemiology</a:t>
            </a:r>
            <a:r>
              <a:rPr lang="es-PE" dirty="0" smtClean="0"/>
              <a:t> </a:t>
            </a:r>
            <a:r>
              <a:rPr lang="es-PE" dirty="0"/>
              <a:t>of HIV and </a:t>
            </a:r>
            <a:r>
              <a:rPr lang="es-PE" dirty="0" err="1"/>
              <a:t>STIs</a:t>
            </a:r>
            <a:r>
              <a:rPr lang="es-PE" sz="3600" i="1" dirty="0"/>
              <a:t> </a:t>
            </a:r>
            <a:endParaRPr lang="es-PE" i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9502" y="3170239"/>
            <a:ext cx="5173579" cy="33487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E" sz="2000" b="1" u="sng" dirty="0">
                <a:solidFill>
                  <a:srgbClr val="002060"/>
                </a:solidFill>
              </a:rPr>
              <a:t>Key Data </a:t>
            </a:r>
            <a:r>
              <a:rPr lang="es-PE" sz="2000" b="1" u="sng" dirty="0" err="1">
                <a:solidFill>
                  <a:srgbClr val="002060"/>
                </a:solidFill>
              </a:rPr>
              <a:t>Sources</a:t>
            </a:r>
            <a:r>
              <a:rPr lang="es-PE" sz="2000" b="1" dirty="0">
                <a:solidFill>
                  <a:srgbClr val="002060"/>
                </a:solidFill>
              </a:rPr>
              <a:t>:</a:t>
            </a:r>
          </a:p>
          <a:p>
            <a:r>
              <a:rPr lang="es-PE" sz="2000" dirty="0" err="1" smtClean="0">
                <a:solidFill>
                  <a:srgbClr val="002060"/>
                </a:solidFill>
              </a:rPr>
              <a:t>Latin</a:t>
            </a:r>
            <a:r>
              <a:rPr lang="es-PE" sz="2000" dirty="0" smtClean="0">
                <a:solidFill>
                  <a:srgbClr val="002060"/>
                </a:solidFill>
              </a:rPr>
              <a:t> </a:t>
            </a:r>
            <a:r>
              <a:rPr lang="es-PE" sz="2000" dirty="0">
                <a:solidFill>
                  <a:srgbClr val="002060"/>
                </a:solidFill>
              </a:rPr>
              <a:t>American MSM Internet </a:t>
            </a:r>
            <a:r>
              <a:rPr lang="es-PE" sz="2000" dirty="0" err="1">
                <a:solidFill>
                  <a:srgbClr val="002060"/>
                </a:solidFill>
              </a:rPr>
              <a:t>Survey</a:t>
            </a:r>
            <a:r>
              <a:rPr lang="es-PE" sz="2000" dirty="0">
                <a:solidFill>
                  <a:srgbClr val="002060"/>
                </a:solidFill>
              </a:rPr>
              <a:t> (65000+ MSM </a:t>
            </a:r>
            <a:r>
              <a:rPr lang="es-PE" sz="2000" dirty="0" err="1">
                <a:solidFill>
                  <a:srgbClr val="002060"/>
                </a:solidFill>
              </a:rPr>
              <a:t>from</a:t>
            </a:r>
            <a:r>
              <a:rPr lang="es-PE" sz="2000" dirty="0">
                <a:solidFill>
                  <a:srgbClr val="002060"/>
                </a:solidFill>
              </a:rPr>
              <a:t> 18 LA </a:t>
            </a:r>
            <a:r>
              <a:rPr lang="es-PE" sz="2000" dirty="0" err="1">
                <a:solidFill>
                  <a:srgbClr val="002060"/>
                </a:solidFill>
              </a:rPr>
              <a:t>countries</a:t>
            </a:r>
            <a:r>
              <a:rPr lang="es-PE" sz="2000" dirty="0">
                <a:solidFill>
                  <a:srgbClr val="002060"/>
                </a:solidFill>
              </a:rPr>
              <a:t> </a:t>
            </a:r>
            <a:r>
              <a:rPr lang="es-PE" sz="2000" dirty="0" err="1">
                <a:solidFill>
                  <a:srgbClr val="002060"/>
                </a:solidFill>
              </a:rPr>
              <a:t>over</a:t>
            </a:r>
            <a:r>
              <a:rPr lang="es-PE" sz="2000" dirty="0">
                <a:solidFill>
                  <a:srgbClr val="002060"/>
                </a:solidFill>
              </a:rPr>
              <a:t> </a:t>
            </a:r>
            <a:r>
              <a:rPr lang="es-PE" sz="2000" dirty="0" err="1">
                <a:solidFill>
                  <a:srgbClr val="002060"/>
                </a:solidFill>
              </a:rPr>
              <a:t>the</a:t>
            </a:r>
            <a:r>
              <a:rPr lang="es-PE" sz="2000" dirty="0">
                <a:solidFill>
                  <a:srgbClr val="002060"/>
                </a:solidFill>
              </a:rPr>
              <a:t> internet, 2018)</a:t>
            </a:r>
          </a:p>
          <a:p>
            <a:r>
              <a:rPr lang="es-PE" sz="2000" dirty="0" err="1">
                <a:solidFill>
                  <a:srgbClr val="002060"/>
                </a:solidFill>
              </a:rPr>
              <a:t>ImPrEP</a:t>
            </a:r>
            <a:r>
              <a:rPr lang="es-PE" sz="2000" dirty="0">
                <a:solidFill>
                  <a:srgbClr val="002060"/>
                </a:solidFill>
              </a:rPr>
              <a:t> On-line </a:t>
            </a:r>
            <a:r>
              <a:rPr lang="es-PE" sz="2000" dirty="0" err="1">
                <a:solidFill>
                  <a:srgbClr val="002060"/>
                </a:solidFill>
              </a:rPr>
              <a:t>survey</a:t>
            </a:r>
            <a:r>
              <a:rPr lang="es-PE" sz="2000" dirty="0">
                <a:solidFill>
                  <a:srgbClr val="002060"/>
                </a:solidFill>
              </a:rPr>
              <a:t> (</a:t>
            </a:r>
            <a:r>
              <a:rPr lang="es-PE" sz="2000" dirty="0" err="1">
                <a:solidFill>
                  <a:srgbClr val="002060"/>
                </a:solidFill>
              </a:rPr>
              <a:t>Formative</a:t>
            </a:r>
            <a:r>
              <a:rPr lang="es-PE" sz="2000" dirty="0">
                <a:solidFill>
                  <a:srgbClr val="002060"/>
                </a:solidFill>
              </a:rPr>
              <a:t> </a:t>
            </a:r>
            <a:r>
              <a:rPr lang="es-PE" sz="2000" dirty="0" err="1">
                <a:solidFill>
                  <a:srgbClr val="002060"/>
                </a:solidFill>
              </a:rPr>
              <a:t>Study</a:t>
            </a:r>
            <a:r>
              <a:rPr lang="es-PE" sz="2000" dirty="0">
                <a:solidFill>
                  <a:srgbClr val="002060"/>
                </a:solidFill>
              </a:rPr>
              <a:t> </a:t>
            </a:r>
            <a:r>
              <a:rPr lang="es-PE" sz="2000" dirty="0" err="1">
                <a:solidFill>
                  <a:srgbClr val="002060"/>
                </a:solidFill>
              </a:rPr>
              <a:t>for</a:t>
            </a:r>
            <a:r>
              <a:rPr lang="es-PE" sz="2000" dirty="0">
                <a:solidFill>
                  <a:srgbClr val="002060"/>
                </a:solidFill>
              </a:rPr>
              <a:t> </a:t>
            </a:r>
            <a:r>
              <a:rPr lang="es-PE" sz="2000" dirty="0" err="1">
                <a:solidFill>
                  <a:srgbClr val="002060"/>
                </a:solidFill>
              </a:rPr>
              <a:t>ImPrEP</a:t>
            </a:r>
            <a:r>
              <a:rPr lang="es-PE" sz="2000" dirty="0">
                <a:solidFill>
                  <a:srgbClr val="002060"/>
                </a:solidFill>
              </a:rPr>
              <a:t>, in </a:t>
            </a:r>
            <a:r>
              <a:rPr lang="es-PE" sz="2000" dirty="0" err="1">
                <a:solidFill>
                  <a:srgbClr val="002060"/>
                </a:solidFill>
              </a:rPr>
              <a:t>Brazil</a:t>
            </a:r>
            <a:r>
              <a:rPr lang="es-PE" sz="2000" dirty="0">
                <a:solidFill>
                  <a:srgbClr val="002060"/>
                </a:solidFill>
              </a:rPr>
              <a:t>, </a:t>
            </a:r>
            <a:r>
              <a:rPr lang="es-PE" sz="2000" dirty="0" err="1">
                <a:solidFill>
                  <a:srgbClr val="002060"/>
                </a:solidFill>
              </a:rPr>
              <a:t>Mexico</a:t>
            </a:r>
            <a:r>
              <a:rPr lang="es-PE" sz="2000" dirty="0">
                <a:solidFill>
                  <a:srgbClr val="002060"/>
                </a:solidFill>
              </a:rPr>
              <a:t> and </a:t>
            </a:r>
            <a:r>
              <a:rPr lang="es-PE" sz="2000" dirty="0" err="1">
                <a:solidFill>
                  <a:srgbClr val="002060"/>
                </a:solidFill>
              </a:rPr>
              <a:t>Peru</a:t>
            </a:r>
            <a:r>
              <a:rPr lang="es-PE" sz="2000" dirty="0">
                <a:solidFill>
                  <a:srgbClr val="002060"/>
                </a:solidFill>
              </a:rPr>
              <a:t>, 2018</a:t>
            </a:r>
            <a:r>
              <a:rPr lang="es-PE" sz="2000" dirty="0" smtClean="0">
                <a:solidFill>
                  <a:srgbClr val="002060"/>
                </a:solidFill>
              </a:rPr>
              <a:t>)</a:t>
            </a:r>
          </a:p>
          <a:p>
            <a:r>
              <a:rPr lang="es-PE" sz="2000" dirty="0">
                <a:solidFill>
                  <a:srgbClr val="002060"/>
                </a:solidFill>
              </a:rPr>
              <a:t>UNAIDS country </a:t>
            </a:r>
            <a:r>
              <a:rPr lang="es-PE" sz="2000" dirty="0" err="1">
                <a:solidFill>
                  <a:srgbClr val="002060"/>
                </a:solidFill>
              </a:rPr>
              <a:t>reports</a:t>
            </a:r>
            <a:endParaRPr lang="es-PE" sz="2000" dirty="0">
              <a:solidFill>
                <a:srgbClr val="002060"/>
              </a:solidFill>
            </a:endParaRPr>
          </a:p>
          <a:p>
            <a:r>
              <a:rPr lang="es-PE" sz="2000" dirty="0" err="1" smtClean="0">
                <a:solidFill>
                  <a:srgbClr val="002060"/>
                </a:solidFill>
              </a:rPr>
              <a:t>MoH</a:t>
            </a:r>
            <a:r>
              <a:rPr lang="es-PE" sz="2000" dirty="0" smtClean="0">
                <a:solidFill>
                  <a:srgbClr val="002060"/>
                </a:solidFill>
              </a:rPr>
              <a:t> </a:t>
            </a:r>
            <a:r>
              <a:rPr lang="es-PE" sz="2000" dirty="0">
                <a:solidFill>
                  <a:srgbClr val="002060"/>
                </a:solidFill>
              </a:rPr>
              <a:t>Data </a:t>
            </a:r>
            <a:r>
              <a:rPr lang="es-PE" sz="2000" dirty="0" err="1">
                <a:solidFill>
                  <a:srgbClr val="002060"/>
                </a:solidFill>
              </a:rPr>
              <a:t>from</a:t>
            </a:r>
            <a:r>
              <a:rPr lang="es-PE" sz="2000" dirty="0">
                <a:solidFill>
                  <a:srgbClr val="002060"/>
                </a:solidFill>
              </a:rPr>
              <a:t> </a:t>
            </a:r>
            <a:r>
              <a:rPr lang="es-PE" sz="2000" dirty="0" err="1">
                <a:solidFill>
                  <a:srgbClr val="002060"/>
                </a:solidFill>
              </a:rPr>
              <a:t>Brazil</a:t>
            </a:r>
            <a:r>
              <a:rPr lang="es-PE" sz="2000" dirty="0">
                <a:solidFill>
                  <a:srgbClr val="002060"/>
                </a:solidFill>
              </a:rPr>
              <a:t> and </a:t>
            </a:r>
            <a:r>
              <a:rPr lang="es-PE" sz="2000" dirty="0" err="1">
                <a:solidFill>
                  <a:srgbClr val="002060"/>
                </a:solidFill>
              </a:rPr>
              <a:t>Peru</a:t>
            </a:r>
            <a:endParaRPr lang="es-PE" sz="2000" dirty="0">
              <a:solidFill>
                <a:srgbClr val="002060"/>
              </a:solidFill>
            </a:endParaRPr>
          </a:p>
        </p:txBody>
      </p:sp>
      <p:pic>
        <p:nvPicPr>
          <p:cNvPr id="5" name="3 Marcador de contenido">
            <a:extLst>
              <a:ext uri="{FF2B5EF4-FFF2-40B4-BE49-F238E27FC236}">
                <a16:creationId xmlns:a16="http://schemas.microsoft.com/office/drawing/2014/main" xmlns="" id="{6588A352-4289-4F04-AD2F-FE847D259A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86" y="3367314"/>
            <a:ext cx="2016444" cy="124640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/>
          <a:srcRect b="78225"/>
          <a:stretch/>
        </p:blipFill>
        <p:spPr>
          <a:xfrm>
            <a:off x="2521690" y="3682407"/>
            <a:ext cx="4183910" cy="512222"/>
          </a:xfrm>
          <a:prstGeom prst="rect">
            <a:avLst/>
          </a:prstGeom>
        </p:spPr>
      </p:pic>
      <p:pic>
        <p:nvPicPr>
          <p:cNvPr id="7" name="Imagen 5">
            <a:extLst>
              <a:ext uri="{FF2B5EF4-FFF2-40B4-BE49-F238E27FC236}">
                <a16:creationId xmlns="" xmlns:a16="http://schemas.microsoft.com/office/drawing/2014/main" id="{43EDDA60-7D0E-4E73-9FB9-0449B0EBC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771" y="4194629"/>
            <a:ext cx="1226037" cy="127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6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PE" sz="3200" dirty="0"/>
              <a:t>HIV </a:t>
            </a:r>
            <a:r>
              <a:rPr lang="es-PE" sz="3200" dirty="0" err="1" smtClean="0"/>
              <a:t>Prevalence</a:t>
            </a:r>
            <a:r>
              <a:rPr lang="es-PE" sz="3200" dirty="0" smtClean="0"/>
              <a:t> </a:t>
            </a:r>
            <a:r>
              <a:rPr lang="es-PE" sz="3200" dirty="0" err="1" smtClean="0"/>
              <a:t>among</a:t>
            </a:r>
            <a:r>
              <a:rPr lang="es-PE" sz="3200" dirty="0" smtClean="0"/>
              <a:t> MSM </a:t>
            </a:r>
            <a:r>
              <a:rPr lang="es-PE" sz="3200" dirty="0" err="1"/>
              <a:t>by</a:t>
            </a:r>
            <a:r>
              <a:rPr lang="es-PE" sz="3200" dirty="0"/>
              <a:t> </a:t>
            </a:r>
            <a:r>
              <a:rPr lang="es-PE" sz="3200" dirty="0" err="1"/>
              <a:t>Age</a:t>
            </a:r>
            <a:r>
              <a:rPr lang="es-PE" sz="3200" dirty="0"/>
              <a:t> </a:t>
            </a:r>
            <a:r>
              <a:rPr lang="es-PE" sz="3200" dirty="0" err="1"/>
              <a:t>Group</a:t>
            </a:r>
            <a:r>
              <a:rPr lang="es-PE" sz="3200" dirty="0"/>
              <a:t>, LAMIS 2018</a:t>
            </a:r>
          </a:p>
        </p:txBody>
      </p:sp>
      <p:graphicFrame>
        <p:nvGraphicFramePr>
          <p:cNvPr id="4" name="Chart 6"/>
          <p:cNvGraphicFramePr/>
          <p:nvPr>
            <p:extLst>
              <p:ext uri="{D42A27DB-BD31-4B8C-83A1-F6EECF244321}">
                <p14:modId xmlns:p14="http://schemas.microsoft.com/office/powerpoint/2010/main" val="1946988853"/>
              </p:ext>
            </p:extLst>
          </p:nvPr>
        </p:nvGraphicFramePr>
        <p:xfrm>
          <a:off x="1119116" y="1241947"/>
          <a:ext cx="9962866" cy="5014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8351" y="5239790"/>
            <a:ext cx="1582267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8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736" y="1535361"/>
            <a:ext cx="3079871" cy="1143000"/>
          </a:xfrm>
        </p:spPr>
        <p:txBody>
          <a:bodyPr>
            <a:normAutofit fontScale="90000"/>
          </a:bodyPr>
          <a:lstStyle/>
          <a:p>
            <a:r>
              <a:rPr lang="es-PE" dirty="0"/>
              <a:t>A New </a:t>
            </a:r>
            <a:r>
              <a:rPr lang="es-PE" dirty="0" err="1"/>
              <a:t>Epidemic</a:t>
            </a:r>
            <a:r>
              <a:rPr lang="es-PE" dirty="0"/>
              <a:t> Wave?</a:t>
            </a:r>
            <a:br>
              <a:rPr lang="es-PE" dirty="0"/>
            </a:br>
            <a:r>
              <a:rPr lang="es-PE" dirty="0"/>
              <a:t>(LAMIS)</a:t>
            </a:r>
          </a:p>
        </p:txBody>
      </p:sp>
      <p:graphicFrame>
        <p:nvGraphicFramePr>
          <p:cNvPr id="3" name="Chart 1"/>
          <p:cNvGraphicFramePr/>
          <p:nvPr>
            <p:extLst>
              <p:ext uri="{D42A27DB-BD31-4B8C-83A1-F6EECF244321}">
                <p14:modId xmlns:p14="http://schemas.microsoft.com/office/powerpoint/2010/main" val="233893125"/>
              </p:ext>
            </p:extLst>
          </p:nvPr>
        </p:nvGraphicFramePr>
        <p:xfrm>
          <a:off x="3059084" y="199505"/>
          <a:ext cx="8630225" cy="3335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0766421"/>
              </p:ext>
            </p:extLst>
          </p:nvPr>
        </p:nvGraphicFramePr>
        <p:xfrm>
          <a:off x="900752" y="3534771"/>
          <a:ext cx="6175613" cy="2852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7682574" y="3783320"/>
            <a:ext cx="4006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/>
              <a:t>HIV </a:t>
            </a:r>
            <a:r>
              <a:rPr lang="es-PE" dirty="0" err="1" smtClean="0"/>
              <a:t>diagnoses</a:t>
            </a:r>
            <a:r>
              <a:rPr lang="es-PE" dirty="0" smtClean="0"/>
              <a:t> </a:t>
            </a:r>
            <a:r>
              <a:rPr lang="es-PE" dirty="0" err="1" smtClean="0"/>
              <a:t>over</a:t>
            </a:r>
            <a:r>
              <a:rPr lang="es-PE" dirty="0" smtClean="0"/>
              <a:t> </a:t>
            </a:r>
            <a:r>
              <a:rPr lang="es-PE" dirty="0" err="1" smtClean="0"/>
              <a:t>the</a:t>
            </a:r>
            <a:r>
              <a:rPr lang="es-PE" dirty="0" smtClean="0"/>
              <a:t> </a:t>
            </a:r>
            <a:r>
              <a:rPr lang="es-PE" dirty="0" err="1" smtClean="0"/>
              <a:t>past</a:t>
            </a:r>
            <a:r>
              <a:rPr lang="es-PE" dirty="0" smtClean="0"/>
              <a:t> 12 </a:t>
            </a:r>
            <a:r>
              <a:rPr lang="es-PE" dirty="0" err="1" smtClean="0"/>
              <a:t>months</a:t>
            </a:r>
            <a:r>
              <a:rPr lang="es-PE" dirty="0" smtClean="0"/>
              <a:t> </a:t>
            </a:r>
            <a:r>
              <a:rPr lang="es-PE" dirty="0" err="1" smtClean="0"/>
              <a:t>is</a:t>
            </a:r>
            <a:r>
              <a:rPr lang="es-PE" dirty="0" smtClean="0"/>
              <a:t> a proxy </a:t>
            </a:r>
            <a:r>
              <a:rPr lang="es-PE" dirty="0" err="1" smtClean="0"/>
              <a:t>for</a:t>
            </a:r>
            <a:r>
              <a:rPr lang="es-PE" dirty="0" smtClean="0"/>
              <a:t> HIV </a:t>
            </a:r>
            <a:r>
              <a:rPr lang="es-PE" dirty="0" err="1" smtClean="0"/>
              <a:t>incidence</a:t>
            </a:r>
            <a:r>
              <a:rPr lang="es-PE" dirty="0" smtClean="0"/>
              <a:t> </a:t>
            </a:r>
          </a:p>
          <a:p>
            <a:endParaRPr lang="es-PE" dirty="0"/>
          </a:p>
          <a:p>
            <a:r>
              <a:rPr lang="es-PE" dirty="0" err="1" smtClean="0"/>
              <a:t>This</a:t>
            </a:r>
            <a:r>
              <a:rPr lang="es-PE" dirty="0" smtClean="0"/>
              <a:t> </a:t>
            </a:r>
            <a:r>
              <a:rPr lang="es-PE" dirty="0" err="1" smtClean="0"/>
              <a:t>measure</a:t>
            </a:r>
            <a:r>
              <a:rPr lang="es-PE" dirty="0" smtClean="0"/>
              <a:t> </a:t>
            </a:r>
            <a:r>
              <a:rPr lang="es-PE" dirty="0" err="1" smtClean="0"/>
              <a:t>is</a:t>
            </a:r>
            <a:r>
              <a:rPr lang="es-PE" dirty="0" smtClean="0"/>
              <a:t> </a:t>
            </a:r>
            <a:r>
              <a:rPr lang="es-PE" dirty="0" err="1" smtClean="0"/>
              <a:t>very</a:t>
            </a:r>
            <a:r>
              <a:rPr lang="es-PE" dirty="0" smtClean="0"/>
              <a:t> similar </a:t>
            </a:r>
            <a:r>
              <a:rPr lang="es-PE" dirty="0" err="1" smtClean="0"/>
              <a:t>for</a:t>
            </a:r>
            <a:r>
              <a:rPr lang="es-PE" dirty="0" smtClean="0"/>
              <a:t> </a:t>
            </a:r>
            <a:r>
              <a:rPr lang="es-PE" dirty="0" err="1" smtClean="0"/>
              <a:t>both</a:t>
            </a:r>
            <a:r>
              <a:rPr lang="es-PE" dirty="0" smtClean="0"/>
              <a:t> </a:t>
            </a:r>
            <a:r>
              <a:rPr lang="es-PE" dirty="0" err="1" smtClean="0"/>
              <a:t>age</a:t>
            </a:r>
            <a:r>
              <a:rPr lang="es-PE" dirty="0" smtClean="0"/>
              <a:t> </a:t>
            </a:r>
            <a:r>
              <a:rPr lang="es-PE" dirty="0" err="1" smtClean="0"/>
              <a:t>groups</a:t>
            </a:r>
            <a:r>
              <a:rPr lang="es-PE" dirty="0" smtClean="0"/>
              <a:t>, </a:t>
            </a:r>
            <a:r>
              <a:rPr lang="es-PE" dirty="0" err="1" smtClean="0"/>
              <a:t>around</a:t>
            </a:r>
            <a:r>
              <a:rPr lang="es-PE" dirty="0" smtClean="0"/>
              <a:t> 3% per </a:t>
            </a:r>
            <a:r>
              <a:rPr lang="es-PE" dirty="0" err="1" smtClean="0"/>
              <a:t>year</a:t>
            </a:r>
            <a:r>
              <a:rPr lang="es-PE" dirty="0" smtClean="0"/>
              <a:t>.</a:t>
            </a:r>
            <a:endParaRPr lang="es-PE" dirty="0"/>
          </a:p>
        </p:txBody>
      </p:sp>
      <p:sp>
        <p:nvSpPr>
          <p:cNvPr id="7" name="Elipse 6"/>
          <p:cNvSpPr/>
          <p:nvPr/>
        </p:nvSpPr>
        <p:spPr>
          <a:xfrm>
            <a:off x="10795808" y="2661734"/>
            <a:ext cx="1124643" cy="11720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5090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322FCEBB-89B2-4F53-9BB8-D1AA1BEC1668}"/>
              </a:ext>
            </a:extLst>
          </p:cNvPr>
          <p:cNvSpPr txBox="1"/>
          <p:nvPr/>
        </p:nvSpPr>
        <p:spPr>
          <a:xfrm>
            <a:off x="5851946" y="170111"/>
            <a:ext cx="6028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8303B"/>
                </a:solidFill>
              </a:rPr>
              <a:t>Annual HIV Reporting </a:t>
            </a:r>
            <a:r>
              <a:rPr lang="en-US" sz="2800" b="1" dirty="0" smtClean="0">
                <a:solidFill>
                  <a:srgbClr val="E8303B"/>
                </a:solidFill>
              </a:rPr>
              <a:t>Trends</a:t>
            </a:r>
            <a:r>
              <a:rPr lang="en-US" sz="2800" dirty="0" smtClean="0">
                <a:solidFill>
                  <a:srgbClr val="E8303B"/>
                </a:solidFill>
              </a:rPr>
              <a:t> </a:t>
            </a:r>
            <a:r>
              <a:rPr lang="en-US" sz="2800" dirty="0">
                <a:solidFill>
                  <a:srgbClr val="E8303B"/>
                </a:solidFill>
              </a:rPr>
              <a:t>by Gender &amp; Age </a:t>
            </a:r>
            <a:r>
              <a:rPr lang="en-US" sz="2800" dirty="0" smtClean="0">
                <a:solidFill>
                  <a:srgbClr val="E8303B"/>
                </a:solidFill>
              </a:rPr>
              <a:t>Group, </a:t>
            </a:r>
            <a:r>
              <a:rPr lang="en-US" sz="2800" dirty="0" err="1">
                <a:solidFill>
                  <a:srgbClr val="E8303B"/>
                </a:solidFill>
              </a:rPr>
              <a:t>Brasil</a:t>
            </a:r>
            <a:r>
              <a:rPr lang="en-US" sz="2800" dirty="0">
                <a:solidFill>
                  <a:srgbClr val="E8303B"/>
                </a:solidFill>
              </a:rPr>
              <a:t>, 2004-2017, </a:t>
            </a:r>
            <a:r>
              <a:rPr lang="en-US" sz="2800" dirty="0" err="1">
                <a:solidFill>
                  <a:srgbClr val="E8303B"/>
                </a:solidFill>
              </a:rPr>
              <a:t>MoH</a:t>
            </a:r>
            <a:endParaRPr lang="en-US" sz="2800" dirty="0">
              <a:solidFill>
                <a:srgbClr val="E8303B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7A564EE9-F746-4F2E-9C16-27DBCDD17F35}"/>
              </a:ext>
            </a:extLst>
          </p:cNvPr>
          <p:cNvSpPr/>
          <p:nvPr/>
        </p:nvSpPr>
        <p:spPr>
          <a:xfrm>
            <a:off x="3810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87C5C3D9-42D9-4123-8796-087352FA4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2" y="220038"/>
            <a:ext cx="5784354" cy="4365610"/>
          </a:xfrm>
          <a:prstGeom prst="rect">
            <a:avLst/>
          </a:prstGeom>
        </p:spPr>
      </p:pic>
      <p:graphicFrame>
        <p:nvGraphicFramePr>
          <p:cNvPr id="6" name="Tabela 2">
            <a:extLst>
              <a:ext uri="{FF2B5EF4-FFF2-40B4-BE49-F238E27FC236}">
                <a16:creationId xmlns="" xmlns:a16="http://schemas.microsoft.com/office/drawing/2014/main" id="{CDA51C8F-E21E-4D7A-815A-4B2358FDAB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260959"/>
              </p:ext>
            </p:extLst>
          </p:nvPr>
        </p:nvGraphicFramePr>
        <p:xfrm>
          <a:off x="997860" y="4541841"/>
          <a:ext cx="3923817" cy="2273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733">
                  <a:extLst>
                    <a:ext uri="{9D8B030D-6E8A-4147-A177-3AD203B41FA5}">
                      <a16:colId xmlns="" xmlns:a16="http://schemas.microsoft.com/office/drawing/2014/main" val="2410256090"/>
                    </a:ext>
                  </a:extLst>
                </a:gridCol>
                <a:gridCol w="784731">
                  <a:extLst>
                    <a:ext uri="{9D8B030D-6E8A-4147-A177-3AD203B41FA5}">
                      <a16:colId xmlns="" xmlns:a16="http://schemas.microsoft.com/office/drawing/2014/main" val="3330742356"/>
                    </a:ext>
                  </a:extLst>
                </a:gridCol>
                <a:gridCol w="908636">
                  <a:extLst>
                    <a:ext uri="{9D8B030D-6E8A-4147-A177-3AD203B41FA5}">
                      <a16:colId xmlns="" xmlns:a16="http://schemas.microsoft.com/office/drawing/2014/main" val="1201064574"/>
                    </a:ext>
                  </a:extLst>
                </a:gridCol>
                <a:gridCol w="784731">
                  <a:extLst>
                    <a:ext uri="{9D8B030D-6E8A-4147-A177-3AD203B41FA5}">
                      <a16:colId xmlns="" xmlns:a16="http://schemas.microsoft.com/office/drawing/2014/main" val="367484315"/>
                    </a:ext>
                  </a:extLst>
                </a:gridCol>
                <a:gridCol w="887986">
                  <a:extLst>
                    <a:ext uri="{9D8B030D-6E8A-4147-A177-3AD203B41FA5}">
                      <a16:colId xmlns="" xmlns:a16="http://schemas.microsoft.com/office/drawing/2014/main" val="1042155172"/>
                    </a:ext>
                  </a:extLst>
                </a:gridCol>
              </a:tblGrid>
              <a:tr h="538400">
                <a:tc rowSpan="2"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Age</a:t>
                      </a:r>
                      <a:r>
                        <a:rPr lang="pt-BR" sz="1100" baseline="0" dirty="0"/>
                        <a:t> Range</a:t>
                      </a:r>
                      <a:endParaRPr lang="en-US" sz="11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M</a:t>
                      </a:r>
                      <a:endParaRPr 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F</a:t>
                      </a:r>
                      <a:endParaRPr 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78155158"/>
                  </a:ext>
                </a:extLst>
              </a:tr>
              <a:tr h="538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/>
                        <a:t>Rate (%)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/>
                        <a:t>p</a:t>
                      </a:r>
                      <a:r>
                        <a:rPr lang="pt-BR" sz="1200" b="1" baseline="0" dirty="0"/>
                        <a:t> </a:t>
                      </a:r>
                      <a:r>
                        <a:rPr lang="pt-BR" sz="1200" b="1" baseline="0" dirty="0" err="1"/>
                        <a:t>value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/>
                        <a:t>Rate (%)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/>
                        <a:t>p</a:t>
                      </a:r>
                      <a:r>
                        <a:rPr lang="pt-BR" sz="1200" b="1" baseline="0" dirty="0"/>
                        <a:t> </a:t>
                      </a:r>
                      <a:r>
                        <a:rPr lang="pt-BR" sz="1200" b="1" baseline="0" dirty="0" err="1"/>
                        <a:t>value</a:t>
                      </a:r>
                      <a:endParaRPr lang="en-US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11656532"/>
                  </a:ext>
                </a:extLst>
              </a:tr>
              <a:tr h="299111"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/>
                        <a:t>15-24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FF0000"/>
                          </a:solidFill>
                        </a:rPr>
                        <a:t>5.2%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dirty="0"/>
                        <a:t>&lt;0,001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dirty="0"/>
                        <a:t>-0.8%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dirty="0"/>
                        <a:t>&lt;0,001</a:t>
                      </a:r>
                      <a:endParaRPr lang="en-US" sz="1200" b="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82325225"/>
                  </a:ext>
                </a:extLst>
              </a:tr>
              <a:tr h="299111"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/>
                        <a:t>25-34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dirty="0"/>
                        <a:t>1.2%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dirty="0"/>
                        <a:t>&lt;0,001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chemeClr val="accent2"/>
                          </a:solidFill>
                        </a:rPr>
                        <a:t>-3.9%</a:t>
                      </a:r>
                      <a:endParaRPr lang="en-US" sz="12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&lt;0,001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722964691"/>
                  </a:ext>
                </a:extLst>
              </a:tr>
              <a:tr h="299111"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/>
                        <a:t>35+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dirty="0"/>
                        <a:t>-1,5%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dirty="0"/>
                        <a:t>&lt;0,001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dirty="0"/>
                        <a:t>-1,7%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dirty="0"/>
                        <a:t>&lt;0,001</a:t>
                      </a:r>
                      <a:endParaRPr lang="en-US" sz="1200" b="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139981031"/>
                  </a:ext>
                </a:extLst>
              </a:tr>
              <a:tr h="299111"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/>
                        <a:t>T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dirty="0"/>
                        <a:t>1,1%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dirty="0"/>
                        <a:t>&lt;0,001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dirty="0"/>
                        <a:t>-2,3%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dirty="0"/>
                        <a:t>0,001</a:t>
                      </a:r>
                      <a:endParaRPr lang="en-US" sz="1200" b="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46789397"/>
                  </a:ext>
                </a:extLst>
              </a:tr>
            </a:tbl>
          </a:graphicData>
        </a:graphic>
      </p:graphicFrame>
      <p:sp>
        <p:nvSpPr>
          <p:cNvPr id="9" name="Elipse 8"/>
          <p:cNvSpPr/>
          <p:nvPr/>
        </p:nvSpPr>
        <p:spPr>
          <a:xfrm>
            <a:off x="404899" y="872978"/>
            <a:ext cx="1783080" cy="1325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aphicFrame>
        <p:nvGraphicFramePr>
          <p:cNvPr id="7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593150"/>
              </p:ext>
            </p:extLst>
          </p:nvPr>
        </p:nvGraphicFramePr>
        <p:xfrm>
          <a:off x="5596745" y="1874520"/>
          <a:ext cx="6283609" cy="466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21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043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95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769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0439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4397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218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13827">
                <a:tc rowSpan="2">
                  <a:txBody>
                    <a:bodyPr/>
                    <a:lstStyle/>
                    <a:p>
                      <a:pPr algn="ctr"/>
                      <a:r>
                        <a:rPr lang="pt-BR" b="1" dirty="0" err="1"/>
                        <a:t>Year</a:t>
                      </a:r>
                      <a:r>
                        <a:rPr lang="pt-BR" b="1" dirty="0"/>
                        <a:t> </a:t>
                      </a:r>
                      <a:r>
                        <a:rPr lang="pt-BR" b="1" dirty="0" err="1"/>
                        <a:t>of</a:t>
                      </a:r>
                      <a:r>
                        <a:rPr lang="pt-BR" b="1" dirty="0"/>
                        <a:t> </a:t>
                      </a:r>
                      <a:r>
                        <a:rPr lang="pt-BR" b="1" dirty="0" err="1"/>
                        <a:t>diagnosis</a:t>
                      </a:r>
                      <a:endParaRPr lang="pt-BR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/>
                        <a:t>Male (</a:t>
                      </a:r>
                      <a:r>
                        <a:rPr lang="pt-BR" b="1" dirty="0" err="1"/>
                        <a:t>Exposure</a:t>
                      </a:r>
                      <a:r>
                        <a:rPr lang="pt-BR" b="1" baseline="0" dirty="0"/>
                        <a:t> </a:t>
                      </a:r>
                      <a:r>
                        <a:rPr lang="pt-BR" b="1" baseline="0" dirty="0" err="1"/>
                        <a:t>Categories</a:t>
                      </a:r>
                      <a:r>
                        <a:rPr lang="pt-BR" b="1" baseline="0" dirty="0"/>
                        <a:t>)</a:t>
                      </a:r>
                      <a:endParaRPr lang="pt-BR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b="1" dirty="0" err="1"/>
                        <a:t>Female</a:t>
                      </a:r>
                      <a:endParaRPr lang="pt-BR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9196">
                <a:tc vMerge="1">
                  <a:txBody>
                    <a:bodyPr/>
                    <a:lstStyle/>
                    <a:p>
                      <a:pPr algn="ctr"/>
                      <a:endParaRPr lang="pt-BR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MSM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err="1"/>
                        <a:t>Heteros</a:t>
                      </a:r>
                      <a:r>
                        <a:rPr lang="pt-BR" b="1" dirty="0"/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IDU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3827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2009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3827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3827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2011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3827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2012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452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3827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2013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633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3827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2014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963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3827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2015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1321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13827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2016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1391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13827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2017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1514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13827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Total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6936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8554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14489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Elipse 7"/>
          <p:cNvSpPr/>
          <p:nvPr/>
        </p:nvSpPr>
        <p:spPr>
          <a:xfrm>
            <a:off x="6606713" y="2377440"/>
            <a:ext cx="1988820" cy="4160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10" name="Conector recto 9"/>
          <p:cNvCxnSpPr/>
          <p:nvPr/>
        </p:nvCxnSpPr>
        <p:spPr>
          <a:xfrm>
            <a:off x="5596745" y="1124218"/>
            <a:ext cx="6283609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7847215" y="1461701"/>
            <a:ext cx="4198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err="1" smtClean="0">
                <a:solidFill>
                  <a:srgbClr val="FF0000"/>
                </a:solidFill>
              </a:rPr>
              <a:t>For</a:t>
            </a:r>
            <a:r>
              <a:rPr lang="es-PE" dirty="0" smtClean="0">
                <a:solidFill>
                  <a:srgbClr val="FF0000"/>
                </a:solidFill>
              </a:rPr>
              <a:t> </a:t>
            </a:r>
            <a:r>
              <a:rPr lang="es-PE" dirty="0" err="1" smtClean="0">
                <a:solidFill>
                  <a:srgbClr val="FF0000"/>
                </a:solidFill>
              </a:rPr>
              <a:t>Infections</a:t>
            </a:r>
            <a:r>
              <a:rPr lang="es-PE" dirty="0" smtClean="0">
                <a:solidFill>
                  <a:srgbClr val="FF0000"/>
                </a:solidFill>
              </a:rPr>
              <a:t> In </a:t>
            </a:r>
            <a:r>
              <a:rPr lang="es-PE" dirty="0" err="1" smtClean="0">
                <a:solidFill>
                  <a:srgbClr val="FF0000"/>
                </a:solidFill>
              </a:rPr>
              <a:t>the</a:t>
            </a:r>
            <a:r>
              <a:rPr lang="es-PE" dirty="0" smtClean="0">
                <a:solidFill>
                  <a:srgbClr val="FF0000"/>
                </a:solidFill>
              </a:rPr>
              <a:t> 15-19 </a:t>
            </a:r>
            <a:r>
              <a:rPr lang="es-PE" dirty="0" err="1" smtClean="0">
                <a:solidFill>
                  <a:srgbClr val="FF0000"/>
                </a:solidFill>
              </a:rPr>
              <a:t>y.o</a:t>
            </a:r>
            <a:r>
              <a:rPr lang="es-PE" dirty="0" smtClean="0">
                <a:solidFill>
                  <a:srgbClr val="FF0000"/>
                </a:solidFill>
              </a:rPr>
              <a:t>. </a:t>
            </a:r>
            <a:r>
              <a:rPr lang="es-PE" dirty="0" err="1" smtClean="0">
                <a:solidFill>
                  <a:srgbClr val="FF0000"/>
                </a:solidFill>
              </a:rPr>
              <a:t>age</a:t>
            </a:r>
            <a:r>
              <a:rPr lang="es-PE" dirty="0" smtClean="0">
                <a:solidFill>
                  <a:srgbClr val="FF0000"/>
                </a:solidFill>
              </a:rPr>
              <a:t> </a:t>
            </a:r>
            <a:r>
              <a:rPr lang="es-PE" dirty="0" err="1" smtClean="0">
                <a:solidFill>
                  <a:srgbClr val="FF0000"/>
                </a:solidFill>
              </a:rPr>
              <a:t>group</a:t>
            </a:r>
            <a:r>
              <a:rPr lang="es-PE" dirty="0" smtClean="0">
                <a:solidFill>
                  <a:srgbClr val="FF0000"/>
                </a:solidFill>
              </a:rPr>
              <a:t>:</a:t>
            </a:r>
            <a:endParaRPr lang="es-P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2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AS2019_Powerpoint_TemplateSpeakers.PPTX" id="{20A59BF8-7584-45B2-B6CB-660B758C42E8}" vid="{9B5EE12A-9E79-4E2E-B3B5-1E452EBBEC1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IAS2019_Powerpoint_TemplateSpeakers</Template>
  <TotalTime>4281</TotalTime>
  <Words>7033</Words>
  <Application>Microsoft Office PowerPoint</Application>
  <PresentationFormat>Panorámica</PresentationFormat>
  <Paragraphs>718</Paragraphs>
  <Slides>48</Slides>
  <Notes>48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60" baseType="lpstr">
      <vt:lpstr>Arial</vt:lpstr>
      <vt:lpstr>Calibri</vt:lpstr>
      <vt:lpstr>Cambria</vt:lpstr>
      <vt:lpstr>Century Gothic</vt:lpstr>
      <vt:lpstr>Comic Sans MS</vt:lpstr>
      <vt:lpstr>Franklin Gothic Book</vt:lpstr>
      <vt:lpstr>Gill Sans Std Light</vt:lpstr>
      <vt:lpstr>Raleway</vt:lpstr>
      <vt:lpstr>Segoe UI</vt:lpstr>
      <vt:lpstr>Times New Roman</vt:lpstr>
      <vt:lpstr>Wingdings</vt:lpstr>
      <vt:lpstr>AIDS 2016_Template</vt:lpstr>
      <vt:lpstr>Young Men who Have Sex with Men  in Latin America</vt:lpstr>
      <vt:lpstr>Acknowledgments</vt:lpstr>
      <vt:lpstr>Outline of this Presentation</vt:lpstr>
      <vt:lpstr>Presentación de PowerPoint</vt:lpstr>
      <vt:lpstr>About Whom?</vt:lpstr>
      <vt:lpstr>Epidemiology of HIV and STIs </vt:lpstr>
      <vt:lpstr>HIV Prevalence among MSM by Age Group, LAMIS 2018</vt:lpstr>
      <vt:lpstr>A New Epidemic Wave? (LAMIS)</vt:lpstr>
      <vt:lpstr>Presentación de PowerPoint</vt:lpstr>
      <vt:lpstr>HIV Infections Notified by Gender and Age Group, Peru  2008-2017 (MoH)</vt:lpstr>
      <vt:lpstr>Presentación de PowerPoint</vt:lpstr>
      <vt:lpstr>Syphilis, NG or CT in last 12 months among MSM&lt;25 y.o, LAMIS</vt:lpstr>
      <vt:lpstr>Sexual Risk, Vulnerability and Access to Care and Prevention</vt:lpstr>
      <vt:lpstr>Presentación de PowerPoint</vt:lpstr>
      <vt:lpstr>HIV Testing Practices by Age Group, LAMIS</vt:lpstr>
      <vt:lpstr>Presentación de PowerPoint</vt:lpstr>
      <vt:lpstr>Proportion of HIV-diagnosed participants on ART, and proportion of viral supression among them by age group, (LAMIS 2018)</vt:lpstr>
      <vt:lpstr>Sexual Behavior</vt:lpstr>
      <vt:lpstr>Presentación de PowerPoint</vt:lpstr>
      <vt:lpstr>Presentación de PowerPoint</vt:lpstr>
      <vt:lpstr>The Role of PrEP</vt:lpstr>
      <vt:lpstr>Presentación de PowerPoint</vt:lpstr>
      <vt:lpstr>Presentación de PowerPoint</vt:lpstr>
      <vt:lpstr>Mental Health</vt:lpstr>
      <vt:lpstr>Alcohol and Drug Use (LAMIS)</vt:lpstr>
      <vt:lpstr>Social Determinants of Risk and Vulnerability  </vt:lpstr>
      <vt:lpstr>Presentación de PowerPoint</vt:lpstr>
      <vt:lpstr>Structural Barriers in Access to Care</vt:lpstr>
      <vt:lpstr>Changes in Mainstream Society and Gay Culture</vt:lpstr>
      <vt:lpstr>The Internet: Impact on Sexuality</vt:lpstr>
      <vt:lpstr>Presentación de PowerPoint</vt:lpstr>
      <vt:lpstr>Presentación de PowerPoint</vt:lpstr>
      <vt:lpstr>Failure of Sex Education Policies</vt:lpstr>
      <vt:lpstr>Polarized Debate on Sexual Freedom</vt:lpstr>
      <vt:lpstr>Experiences of Intervention among Young MSM in the Region</vt:lpstr>
      <vt:lpstr>HIV Self-Testing:  A Hora é Agora (The Time is Now)</vt:lpstr>
      <vt:lpstr>Presentación de PowerPoint</vt:lpstr>
      <vt:lpstr>PrEP15-19</vt:lpstr>
      <vt:lpstr>Presentación de PowerPoint</vt:lpstr>
      <vt:lpstr>Community Mobilization: Orgullo +</vt:lpstr>
      <vt:lpstr>Young MSM Like Generación Actual</vt:lpstr>
      <vt:lpstr>Presentación de PowerPoint</vt:lpstr>
      <vt:lpstr>Take-Home Messages</vt:lpstr>
      <vt:lpstr>The Problem</vt:lpstr>
      <vt:lpstr>The Causes</vt:lpstr>
      <vt:lpstr>The Needs</vt:lpstr>
      <vt:lpstr>The Needs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Young Men who Have Sex with Men in Latin America</dc:title>
  <dc:creator>Carlos Caceres</dc:creator>
  <cp:lastModifiedBy>Carlos Caceres</cp:lastModifiedBy>
  <cp:revision>166</cp:revision>
  <cp:lastPrinted>2019-07-20T01:13:50Z</cp:lastPrinted>
  <dcterms:created xsi:type="dcterms:W3CDTF">2019-07-18T17:22:02Z</dcterms:created>
  <dcterms:modified xsi:type="dcterms:W3CDTF">2019-07-22T15:43:17Z</dcterms:modified>
</cp:coreProperties>
</file>